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B8905E-FA76-4F32-8FB1-F1FDFA93D499}">
  <a:tblStyle styleId="{29B8905E-FA76-4F32-8FB1-F1FDFA93D4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regular.fntdata"/><Relationship Id="rId14" Type="http://schemas.openxmlformats.org/officeDocument/2006/relationships/slide" Target="slides/slide8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d6a6e07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d6a6e07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91d9c6ca67_1_20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191d9c6ca67_1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91d9c6ca6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91d9c6ca6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1d9c6ca67_1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91d9c6ca67_1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91d9c6ca67_1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91d9c6ca67_1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91d9c6ca67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91d9c6ca67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91d9c6ca67_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91d9c6ca67_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91d9c6ca67_1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91d9c6ca67_1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10" Type="http://schemas.openxmlformats.org/officeDocument/2006/relationships/image" Target="../media/image1.png"/><Relationship Id="rId9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8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0525" y="304824"/>
            <a:ext cx="5002952" cy="28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4375" y="4254800"/>
            <a:ext cx="1650075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45441" y="4206988"/>
            <a:ext cx="982208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53626" y="4272773"/>
            <a:ext cx="1130850" cy="35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12" y="4243027"/>
            <a:ext cx="1501365" cy="43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86862" y="4188487"/>
            <a:ext cx="874475" cy="5189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66100" y="4299500"/>
            <a:ext cx="1130850" cy="3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1647438" y="2985525"/>
            <a:ext cx="5849100" cy="58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2032 exercise in COP#2: </a:t>
            </a:r>
            <a:b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Vision and strategies</a:t>
            </a:r>
            <a:endParaRPr b="1" i="1"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974" y="4243025"/>
            <a:ext cx="397176" cy="4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/>
          <p:nvPr/>
        </p:nvSpPr>
        <p:spPr>
          <a:xfrm>
            <a:off x="4572000" y="4804837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0" y="4804830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68575" lIns="148500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2032 exercise 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97925" y="850350"/>
            <a:ext cx="8150700" cy="33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This exercise was done during COP#2. </a:t>
            </a:r>
            <a:endParaRPr sz="15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proposal was the following:</a:t>
            </a:r>
            <a:endParaRPr sz="15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88925" lvl="0" marL="5400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Imagine you are in the year of 2032 — 10 years ahead of today.</a:t>
            </a:r>
            <a:endParaRPr i="1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88925" lvl="0" marL="540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What is your coalition celebrating? What have you achieved in foundational learning </a:t>
            </a: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 your country? </a:t>
            </a:r>
            <a:endParaRPr i="1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88925" lvl="0" marL="540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How did you achieve this outcome in foundational learning in your country? Which were your strategies?</a:t>
            </a:r>
            <a:endParaRPr i="1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88925" lvl="0" marL="540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i="1"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Were there challenges to reach these results along the 10 years?</a:t>
            </a:r>
            <a:endParaRPr i="1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Groups were interviewed in a news TV programme in 2032 to talk about their success case.  </a:t>
            </a:r>
            <a:endParaRPr sz="15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Kenya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3">
            <a:alphaModFix/>
          </a:blip>
          <a:srcRect b="10000" l="3572" r="7791" t="31207"/>
          <a:stretch/>
        </p:blipFill>
        <p:spPr>
          <a:xfrm>
            <a:off x="0" y="1101100"/>
            <a:ext cx="9144003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Google Shape;86;p16"/>
          <p:cNvGraphicFramePr/>
          <p:nvPr/>
        </p:nvGraphicFramePr>
        <p:xfrm>
          <a:off x="0" y="-1763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{29B8905E-FA76-4F32-8FB1-F1FDFA93D499}</a:tableStyleId>
              </a:tblPr>
              <a:tblGrid>
                <a:gridCol w="485425"/>
                <a:gridCol w="3801875"/>
                <a:gridCol w="4856700"/>
              </a:tblGrid>
              <a:tr h="35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1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2</a:t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873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b="1" i="1" sz="155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10 years ago, the government dictated everything, for e.g., how much money goes to textbooks etc. In 2032,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decisions are being made by teachers, at the school level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Teachers’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integrity level has grown, they have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changed their mindset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: they are making decisions based on the needs/ interest of the learners/ school/ community, and not based on their own personal interest.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That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change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was bottom up and got to the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policymakers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as well.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10 years ago, most of our learners could not read. We envisioned that,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by the time our learners get to grade 3, above 95% of them should be able to read. </a:t>
                      </a:r>
                      <a:endParaRPr b="1"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9289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Between 2022-2032,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policies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have been implemented to allow decisions to be made by teachers, at the school level.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built the capacity of school leaders and teachers. </a:t>
                      </a:r>
                      <a:endParaRPr b="1"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helped them interpret guidelines and policies coming from the Ministry of Education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 so that they were able to make sense of these documents. 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built the capacity Monitoring &amp; Evaluation Dept. from the Ministry of Education, so that there was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constant monitoring of the process &amp; feedback between top and down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b="1"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faced the challenge of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people not following the need/interest of the learner. But over time, we saw that change of mindset.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identified the challenges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that led to the failure of most learners not being able to read as they get to grade 3.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1" marL="450000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○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Learning environment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was not conducive for learners to learn (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lack of infrastructure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).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1" marL="450000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○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Lack of quality, relevant instructional materials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Foundational learning is very activity-based, and that requires a lot of materials. Materials had to be diverse. For e.g. digital learning resources develop many skills.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1" marL="450000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○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Inadequate teacher support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1" marL="450000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○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Inadequate funding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at the foundational level.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 were supported so that they could make learning materials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from their environment. There reduced unnecessary costs that came with the expectation that the government should fund all learning resources.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developed policies/ strategies so that the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ratio between teachers and learners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was in line with what is recommended globally.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Number of teachers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was critical. 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7" name="Google Shape;87;p16"/>
          <p:cNvSpPr/>
          <p:nvPr/>
        </p:nvSpPr>
        <p:spPr>
          <a:xfrm rot="-5400000">
            <a:off x="-694925" y="1033050"/>
            <a:ext cx="1884600" cy="476400"/>
          </a:xfrm>
          <a:prstGeom prst="rect">
            <a:avLst/>
          </a:prstGeom>
          <a:solidFill>
            <a:srgbClr val="6B07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Vision for 2032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6"/>
          <p:cNvSpPr/>
          <p:nvPr/>
        </p:nvSpPr>
        <p:spPr>
          <a:xfrm rot="-5400000">
            <a:off x="-1212125" y="3443975"/>
            <a:ext cx="2919000" cy="476400"/>
          </a:xfrm>
          <a:prstGeom prst="rect">
            <a:avLst/>
          </a:prstGeom>
          <a:solidFill>
            <a:srgbClr val="9342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Strategies to get there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9" name="Google Shape;89;p16"/>
          <p:cNvCxnSpPr/>
          <p:nvPr/>
        </p:nvCxnSpPr>
        <p:spPr>
          <a:xfrm>
            <a:off x="4287300" y="0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7"/>
          <p:cNvGraphicFramePr/>
          <p:nvPr/>
        </p:nvGraphicFramePr>
        <p:xfrm>
          <a:off x="0" y="-1763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{29B8905E-FA76-4F32-8FB1-F1FDFA93D499}</a:tableStyleId>
              </a:tblPr>
              <a:tblGrid>
                <a:gridCol w="485575"/>
                <a:gridCol w="8658425"/>
              </a:tblGrid>
              <a:tr h="35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3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873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b="1" i="1" sz="155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are celebrating today, 10 years down the line, that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foundational learning is a way of life for our teachers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journey begun after reports had indicated that by grade 3 most of our learners do not read or write.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 have been just told by our county officials that they are going to invite a team from Sobral to come and witness the success we also had here.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89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Among other things, we worked, we worked on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attitude change of our teachers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 now believe that all learners must read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also worked very hard to ensure that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 are equipped with assessment capacity, to assess for learning. </a:t>
                      </a:r>
                      <a:endParaRPr b="1"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classrooms, you should see them! They are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well-resourced classrooms for both teachers and learners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.The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 motivates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our teachers and our learners.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are using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resources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 the classrooms that are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quality-assured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also made sure that our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 are accountable and well supported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501" lvl="1" marL="36000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○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are the ones who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set the performance targets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 given the environment they are working in.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" name="Google Shape;95;p17"/>
          <p:cNvSpPr/>
          <p:nvPr/>
        </p:nvSpPr>
        <p:spPr>
          <a:xfrm rot="-5400000">
            <a:off x="-694925" y="1033050"/>
            <a:ext cx="1884600" cy="476400"/>
          </a:xfrm>
          <a:prstGeom prst="rect">
            <a:avLst/>
          </a:prstGeom>
          <a:solidFill>
            <a:srgbClr val="6B07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Vision for 2032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17"/>
          <p:cNvSpPr/>
          <p:nvPr/>
        </p:nvSpPr>
        <p:spPr>
          <a:xfrm rot="-5400000">
            <a:off x="-1212125" y="3443975"/>
            <a:ext cx="2919000" cy="476400"/>
          </a:xfrm>
          <a:prstGeom prst="rect">
            <a:avLst/>
          </a:prstGeom>
          <a:solidFill>
            <a:srgbClr val="9342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Strategies to get there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Pakistan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 rotWithShape="1">
          <a:blip r:embed="rId3">
            <a:alphaModFix/>
          </a:blip>
          <a:srcRect b="12649" l="0" r="0" t="21020"/>
          <a:stretch/>
        </p:blipFill>
        <p:spPr>
          <a:xfrm>
            <a:off x="0" y="1101100"/>
            <a:ext cx="9143552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/>
        </p:nvSpPr>
        <p:spPr>
          <a:xfrm rot="-5400000">
            <a:off x="-694925" y="1033050"/>
            <a:ext cx="1884600" cy="476400"/>
          </a:xfrm>
          <a:prstGeom prst="rect">
            <a:avLst/>
          </a:prstGeom>
          <a:solidFill>
            <a:srgbClr val="6B07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Vision for 2032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19"/>
          <p:cNvSpPr/>
          <p:nvPr/>
        </p:nvSpPr>
        <p:spPr>
          <a:xfrm rot="-5400000">
            <a:off x="-1212125" y="3443975"/>
            <a:ext cx="2919000" cy="476400"/>
          </a:xfrm>
          <a:prstGeom prst="rect">
            <a:avLst/>
          </a:prstGeom>
          <a:solidFill>
            <a:srgbClr val="9342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Strategies to get there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11" name="Google Shape;111;p19"/>
          <p:cNvGraphicFramePr/>
          <p:nvPr/>
        </p:nvGraphicFramePr>
        <p:xfrm>
          <a:off x="0" y="-1763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{29B8905E-FA76-4F32-8FB1-F1FDFA93D499}</a:tableStyleId>
              </a:tblPr>
              <a:tblGrid>
                <a:gridCol w="485425"/>
                <a:gridCol w="4086575"/>
                <a:gridCol w="4572000"/>
              </a:tblGrid>
              <a:tr h="35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1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2</a:t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873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b="1" i="1" sz="155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It all started for us back in Sobral, 10 years ago. When we started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visiting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those schools, we realised that we can do something about foundational learning in Pakistan as well.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good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literacy and numeracy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as compared to where we were before.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are very proud to have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extended our interventions across all 4 provinces in Pakistan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 in multiple counties, multiple villages.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 am representing Punjab. The whole country progressed on education, and in Punjab as well.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Learning levels of science and mathematics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have been remarkably improved.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children are scoring very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good scores in PISA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, especially in mathematics.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Now our our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workforce is working globally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and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fulfilling the needs of the country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achieved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100% of gender parity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way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less out-of-school children. 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Access issues are resolved.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Net enrolment rate is 98%. </a:t>
                      </a:r>
                      <a:endParaRPr b="1"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seen a school meal programme in Sobral. We have achieved a very good level of nourishment. We have been able to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provide one meal to all children in Punjab. </a:t>
                      </a:r>
                      <a:endParaRPr b="1"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There is a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good learning environment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1/3 of the children are going to school in the public-private partnership mode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89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went for tiny interventions across 4 provinces to build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model villages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We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utilised villages to validate our model and expand it to the larger province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One of the keys we achieved: we have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empowered the head teachers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There is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 political hiring any more, we are hiring on merit across Pakistan.</a:t>
                      </a:r>
                      <a:endParaRPr b="1"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are constantly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monitoring, doing assessments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to ensure that where we are lagging can improve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45720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cxnSp>
        <p:nvCxnSpPr>
          <p:cNvPr id="112" name="Google Shape;112;p19"/>
          <p:cNvCxnSpPr/>
          <p:nvPr/>
        </p:nvCxnSpPr>
        <p:spPr>
          <a:xfrm>
            <a:off x="4572000" y="-8812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Google Shape;117;p20"/>
          <p:cNvGraphicFramePr/>
          <p:nvPr/>
        </p:nvGraphicFramePr>
        <p:xfrm>
          <a:off x="0" y="-1763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{29B8905E-FA76-4F32-8FB1-F1FDFA93D499}</a:tableStyleId>
              </a:tblPr>
              <a:tblGrid>
                <a:gridCol w="485575"/>
                <a:gridCol w="8658425"/>
              </a:tblGrid>
              <a:tr h="358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Group 3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873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b="1" i="1" sz="155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Going back to our first visit to Sobral, at that time things were looking impossible.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After our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pilot which we conducted in Ghotki and Shikarpur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, after those amazing results, the government decided to scale it up. We started successfully </a:t>
                      </a:r>
                      <a:r>
                        <a:rPr b="1"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scaling up that pilot into other districts of our province</a:t>
                      </a: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communities supported us. There was the kind of pressure and ownership which we saw in Sobral. </a:t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45720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89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created a true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movement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We have with us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parliamentarians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who are holding relevant portfolios,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civil servants, civil society, students, teachers, parents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indicators are teachers-driven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with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clear targets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There are clear school implementation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plans for teachers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 have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successfully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implemented teacher licensing policies. Quality of teachers has drastically improved.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An area that was challenging was fund flows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management. But base budgets have been assured to schools to meet the targets.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Our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plans are research-based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One factor we learned from the Brazilian experience is collaborating with universities. </a:t>
                      </a:r>
                      <a:r>
                        <a:rPr b="1"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Academia is on board with us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 and we requested for them to conduct research on many topics. 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t/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8" name="Google Shape;118;p20"/>
          <p:cNvSpPr/>
          <p:nvPr/>
        </p:nvSpPr>
        <p:spPr>
          <a:xfrm rot="-5400000">
            <a:off x="-694925" y="1033050"/>
            <a:ext cx="1884600" cy="476400"/>
          </a:xfrm>
          <a:prstGeom prst="rect">
            <a:avLst/>
          </a:prstGeom>
          <a:solidFill>
            <a:srgbClr val="6B07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Vision for 2032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20"/>
          <p:cNvSpPr/>
          <p:nvPr/>
        </p:nvSpPr>
        <p:spPr>
          <a:xfrm rot="-5400000">
            <a:off x="-1212125" y="3443975"/>
            <a:ext cx="2919000" cy="476400"/>
          </a:xfrm>
          <a:prstGeom prst="rect">
            <a:avLst/>
          </a:prstGeom>
          <a:solidFill>
            <a:srgbClr val="9342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Strategies to get there</a:t>
            </a:r>
            <a:endParaRPr b="1" i="1"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