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6341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902A7-60C5-215C-0187-5642825A84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3248CC-CD73-9301-B659-B6428D0597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1B0BA-DD50-C6C6-0E4F-80479385F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040-1CD1-4790-95C1-52A67AA7491F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F659F-A94F-C0F3-19A0-3CBD848A2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CD023-0367-2D24-F1A9-5E7583CBC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6FC5-C246-4803-8E23-E62E4714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1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CF30B-FB33-8218-9E1F-0C841E5F7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43DFB0-F2A6-EF6B-DB07-E2992568F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D7F33-D734-2300-CDA6-A4F84161C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040-1CD1-4790-95C1-52A67AA7491F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E59CC-8D06-55BA-CF84-6B144485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6C842-BF25-C7DA-D731-0E03F6FEF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6FC5-C246-4803-8E23-E62E4714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585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5FCF90-09AB-C0DB-ECA9-7E9FC9F282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7FDD8F-CC70-9283-5F39-C550B6B1B0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509CF-43FA-7B26-6A9D-DF81A215A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040-1CD1-4790-95C1-52A67AA7491F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DA6C5D-E461-E9F4-3DE2-71DC0C339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943279-5E71-407C-5B65-E3F50FA9E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6FC5-C246-4803-8E23-E62E4714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78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D5C2D-BF3A-4309-D93A-14A41C1BB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9368D-309F-F832-4089-0F9AFDAC0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D563C-E69F-1577-041A-54BAC92AD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040-1CD1-4790-95C1-52A67AA7491F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0ACF7-F842-78AE-FD87-D73C4A160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E28AE-19DA-40D0-85C3-28613033E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6FC5-C246-4803-8E23-E62E4714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0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D2662-3761-0DBC-4B56-F9014D0E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8FDB68-0EE3-1A65-FADC-FED4940BC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8DB26-C6C1-38C9-F456-96870D2F5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040-1CD1-4790-95C1-52A67AA7491F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9A9DE-6B6D-6FDD-7C2A-659FEFA98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0FF6C-ADF1-1458-CB8B-C66E08EA5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6FC5-C246-4803-8E23-E62E4714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0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CD509-9364-B096-1B66-617BC2FF0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73FEE-05D0-D1C6-DAF4-76BB158EDD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0A64F7-D30E-C060-D608-4AF867152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855AA3-D447-0D69-7685-685BA81D9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040-1CD1-4790-95C1-52A67AA7491F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DB82A1-577E-AFA6-1BCA-60B8E8397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F04BC6-DE95-479A-EEF7-253953120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6FC5-C246-4803-8E23-E62E4714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74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84A2D-73CA-0C36-A886-7218BD55D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7D0E89-0C47-7D37-F95B-AD8CDF880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2D99DA-BB07-74D4-C9CC-4A3D728283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351C00-7D1A-CCC9-EE50-FCC56B9F65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15A009-194A-6864-5863-80668A34F2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F8C787-5D17-E68F-D81D-362D3F1AA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040-1CD1-4790-95C1-52A67AA7491F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30B055-38D4-E8E5-0BA9-2064D064F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13B8D3-F674-357E-D2AC-81899D8C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6FC5-C246-4803-8E23-E62E4714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746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2CBCF-8A27-6289-6242-67F8F71C6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179FE5-5F51-507B-8BAE-221330D46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040-1CD1-4790-95C1-52A67AA7491F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CB67BD-664D-78C7-35BA-E0FCFC91B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B97A3E-8598-B7A2-F230-25A7C8A1E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6FC5-C246-4803-8E23-E62E4714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5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7EE810-438B-45BC-A4E6-7B09C46FA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040-1CD1-4790-95C1-52A67AA7491F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C54B1F-10A1-860A-C05D-9EEA5B6E8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483261-1733-438F-EB65-1F5C86086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6FC5-C246-4803-8E23-E62E4714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758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34BE3-B0A7-F222-9A36-5EA7775F3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74378-94BB-AC04-317A-5DD367A39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67963F-70C1-5819-05D0-61128E60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C0417-52D8-C1AD-DABA-4A00E63CA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040-1CD1-4790-95C1-52A67AA7491F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A6C81-E5FB-6CA7-ADC1-5EDE817A8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B42976-916A-142A-2114-9ED97E8E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6FC5-C246-4803-8E23-E62E4714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46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D88D3-91FC-622D-36C6-19C4CBB9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DC769E-F7BD-1BDA-0263-12DDBCECB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65B5C4-E55C-872F-D2F7-774BD5DD7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0B6E0-3BC4-567C-2ABE-425B4F293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3040-1CD1-4790-95C1-52A67AA7491F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6308C1-7ED6-77E2-8B70-03D870E19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5FFB6F-B1FC-E7BA-364E-5360DDBD4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6FC5-C246-4803-8E23-E62E4714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685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3000"/>
            <a:lum/>
          </a:blip>
          <a:srcRect/>
          <a:stretch>
            <a:fillRect l="-76000" t="87000" r="-1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A3171B-B4CC-925F-0477-89834C54F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75A96-B8DF-CADA-54D6-E05C5CF30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026CC-75AC-A8CB-CFC4-3F3181D7C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A3040-1CD1-4790-95C1-52A67AA7491F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503B1-AEB8-9901-379F-D603495D87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C0E8C-7972-0F70-354F-549456E70B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46FC5-C246-4803-8E23-E62E4714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8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orldbank.org/en/news/press-release/2022/06/23/70-of-10-year-olds-now-in-learning-poverty-unable-to-read-and-understand-a-simple-tex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usawaagenda.org/wp-content/uploads/2020/05/Usawa-Agenda-2020-Report_LR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usawaagenda.org/wp-content/uploads/2022/02/Usawa-Agenda-2022-Report-LR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l="92000" t="-10000" r="1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E5782-4ACD-2DF6-2748-0547BC9814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Foundational Literacy and Numeracy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9ACC40-C123-5498-EB01-2E6E2F3A4C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2743" y="4252356"/>
            <a:ext cx="9144000" cy="1336964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/>
              <a:t>South to South Community of Practice</a:t>
            </a:r>
          </a:p>
          <a:p>
            <a:r>
              <a:rPr lang="en-US" sz="2800" b="1" dirty="0"/>
              <a:t>Kenya</a:t>
            </a:r>
          </a:p>
          <a:p>
            <a:r>
              <a:rPr lang="en-US" sz="2800" b="1" dirty="0"/>
              <a:t>25</a:t>
            </a:r>
            <a:r>
              <a:rPr lang="en-US" sz="2800" b="1" baseline="30000" dirty="0"/>
              <a:t>th</a:t>
            </a:r>
            <a:r>
              <a:rPr lang="en-US" sz="2800" b="1" dirty="0"/>
              <a:t> October 2022</a:t>
            </a:r>
          </a:p>
        </p:txBody>
      </p:sp>
    </p:spTree>
    <p:extLst>
      <p:ext uri="{BB962C8B-B14F-4D97-AF65-F5344CB8AC3E}">
        <p14:creationId xmlns:p14="http://schemas.microsoft.com/office/powerpoint/2010/main" val="133884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43E1-1B98-200D-B392-8793CB28A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29228"/>
            <a:ext cx="3932237" cy="589963"/>
          </a:xfrm>
        </p:spPr>
        <p:txBody>
          <a:bodyPr>
            <a:normAutofit/>
          </a:bodyPr>
          <a:lstStyle/>
          <a:p>
            <a:r>
              <a:rPr lang="en-US" sz="3600" b="1" dirty="0"/>
              <a:t>Context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4D73E2-1209-56CB-8D39-1E44F6DF9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820" y="868967"/>
            <a:ext cx="6115568" cy="5140614"/>
          </a:xfrm>
        </p:spPr>
        <p:txBody>
          <a:bodyPr>
            <a:normAutofit fontScale="92500"/>
          </a:bodyPr>
          <a:lstStyle/>
          <a:p>
            <a:r>
              <a:rPr lang="en-US" sz="3000" dirty="0"/>
              <a:t>Foundational literacy is the ability to read/listen with comprehension. Encompasses skills such as: </a:t>
            </a:r>
          </a:p>
          <a:p>
            <a:pPr lvl="1"/>
            <a:r>
              <a:rPr lang="en-US" dirty="0"/>
              <a:t>letter identification; </a:t>
            </a:r>
          </a:p>
          <a:p>
            <a:pPr lvl="1"/>
            <a:r>
              <a:rPr lang="en-US" dirty="0"/>
              <a:t>reading words; and</a:t>
            </a:r>
          </a:p>
          <a:p>
            <a:pPr lvl="1"/>
            <a:r>
              <a:rPr lang="en-US" dirty="0"/>
              <a:t>reading/listening with fluency. </a:t>
            </a:r>
          </a:p>
          <a:p>
            <a:r>
              <a:rPr lang="en-US" sz="3000" dirty="0"/>
              <a:t>Foundational numeracy encompasses acquisition of number sense: </a:t>
            </a:r>
          </a:p>
          <a:p>
            <a:pPr lvl="1"/>
            <a:r>
              <a:rPr lang="en-US" dirty="0"/>
              <a:t>ability to identify numbers;</a:t>
            </a:r>
          </a:p>
          <a:p>
            <a:pPr lvl="1"/>
            <a:r>
              <a:rPr lang="en-US" dirty="0"/>
              <a:t>discriminate between numbers;</a:t>
            </a:r>
          </a:p>
          <a:p>
            <a:pPr lvl="1"/>
            <a:r>
              <a:rPr lang="en-US" dirty="0"/>
              <a:t>find missing numbers; and </a:t>
            </a:r>
          </a:p>
          <a:p>
            <a:pPr lvl="1"/>
            <a:r>
              <a:rPr lang="en-US" dirty="0"/>
              <a:t>solve operation &amp; word problems. </a:t>
            </a:r>
          </a:p>
        </p:txBody>
      </p:sp>
      <p:pic>
        <p:nvPicPr>
          <p:cNvPr id="5" name="Picture 4" descr="A group of children sitting on the floor&#10;&#10;Description automatically generated with low confidence">
            <a:extLst>
              <a:ext uri="{FF2B5EF4-FFF2-40B4-BE49-F238E27FC236}">
                <a16:creationId xmlns:a16="http://schemas.microsoft.com/office/drawing/2014/main" id="{7F9810FB-9251-14EF-4020-6B58A9F16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2" y="858693"/>
            <a:ext cx="4403208" cy="441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3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C0E9F-80C6-4C15-C516-981C0EB75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9145"/>
          </a:xfrm>
        </p:spPr>
        <p:txBody>
          <a:bodyPr>
            <a:normAutofit/>
          </a:bodyPr>
          <a:lstStyle/>
          <a:p>
            <a:r>
              <a:rPr lang="en-US" sz="3600" b="1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A1489-6678-8874-DB8F-5E6D7156D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4270"/>
            <a:ext cx="10515600" cy="4892693"/>
          </a:xfrm>
        </p:spPr>
        <p:txBody>
          <a:bodyPr>
            <a:normAutofit/>
          </a:bodyPr>
          <a:lstStyle/>
          <a:p>
            <a:r>
              <a:rPr lang="en-US" dirty="0"/>
              <a:t> Pre-COVID-19: </a:t>
            </a:r>
          </a:p>
          <a:p>
            <a:pPr lvl="1"/>
            <a:r>
              <a:rPr lang="en-US" dirty="0"/>
              <a:t>53% (607 million) of children  in low and middle-income countries (LMICs) had acquired the reading competencies expected of  them at age 10 years (suffered learning poor); </a:t>
            </a:r>
          </a:p>
          <a:p>
            <a:pPr lvl="1"/>
            <a:r>
              <a:rPr lang="en-US" dirty="0"/>
              <a:t>86%(202) million children aged 10 years in Sub-Saharan Africa suffered from learning poverty. </a:t>
            </a:r>
          </a:p>
          <a:p>
            <a:r>
              <a:rPr lang="en-US" dirty="0"/>
              <a:t>As a result of COVID-19: </a:t>
            </a:r>
          </a:p>
          <a:p>
            <a:pPr lvl="1"/>
            <a:r>
              <a:rPr lang="en-US" dirty="0"/>
              <a:t>This proportion is projected to have increased to 70% globally; and </a:t>
            </a:r>
          </a:p>
          <a:p>
            <a:pPr lvl="1"/>
            <a:r>
              <a:rPr lang="en-US" dirty="0"/>
              <a:t>Up to 89% in Sub-Saharan Africa.</a:t>
            </a:r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sz="1900" i="1" dirty="0">
                <a:hlinkClick r:id="rId2"/>
              </a:rPr>
              <a:t>https://www.worldbank.org/en/news/press-release/2022/06/23/70-of-10-year-olds-now-in-learning-poverty-unable-to-read-and-understand-a-simple-text</a:t>
            </a:r>
            <a:r>
              <a:rPr lang="en-US" dirty="0"/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645850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8D0CD-5E06-E118-C5E9-0F0A7602E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6" y="128820"/>
            <a:ext cx="10515600" cy="723936"/>
          </a:xfrm>
        </p:spPr>
        <p:txBody>
          <a:bodyPr>
            <a:normAutofit/>
          </a:bodyPr>
          <a:lstStyle/>
          <a:p>
            <a:r>
              <a:rPr lang="en-US" sz="3600" b="1" dirty="0"/>
              <a:t>Context - Kenya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563AC-D3EE-B00B-26A7-2FAB71513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9062"/>
            <a:ext cx="10515600" cy="50879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 Kenya, assessment data showing the extent of learning poverty, from various sources is summarized as follows:</a:t>
            </a:r>
          </a:p>
          <a:p>
            <a:pPr marL="0" indent="0">
              <a:buNone/>
            </a:pPr>
            <a:r>
              <a:rPr lang="en-US" b="1" i="1" dirty="0"/>
              <a:t>NASMLA, 2020:</a:t>
            </a:r>
          </a:p>
          <a:p>
            <a:r>
              <a:rPr lang="en-US" dirty="0"/>
              <a:t>47% of those in Grade 3 did not meet the reading expectations in English; compared to 41% in Kiswahili. </a:t>
            </a:r>
          </a:p>
          <a:p>
            <a:r>
              <a:rPr lang="en-US" dirty="0"/>
              <a:t>32% of those in Grade 3 had not attained minimum expectations in numeracy.</a:t>
            </a:r>
          </a:p>
          <a:p>
            <a:pPr marL="0" indent="0">
              <a:buNone/>
            </a:pPr>
            <a:r>
              <a:rPr lang="en-US" b="1" i="1" dirty="0">
                <a:hlinkClick r:id="rId2"/>
              </a:rPr>
              <a:t>Uwezo, 2020</a:t>
            </a:r>
            <a:r>
              <a:rPr lang="en-US" b="1" i="1" dirty="0"/>
              <a:t>:</a:t>
            </a:r>
          </a:p>
          <a:p>
            <a:r>
              <a:rPr lang="en-US" dirty="0"/>
              <a:t>During the school closures, only 22% of the school-going children accessed remote learning platforms.</a:t>
            </a:r>
          </a:p>
          <a:p>
            <a:r>
              <a:rPr lang="en-US" dirty="0"/>
              <a:t>Majority of those who accessed were from private schools and in urban areas.</a:t>
            </a:r>
          </a:p>
        </p:txBody>
      </p:sp>
    </p:spTree>
    <p:extLst>
      <p:ext uri="{BB962C8B-B14F-4D97-AF65-F5344CB8AC3E}">
        <p14:creationId xmlns:p14="http://schemas.microsoft.com/office/powerpoint/2010/main" val="631264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BBE1F-B7FB-2B8B-9560-88E63F0E2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849"/>
            <a:ext cx="10515600" cy="615188"/>
          </a:xfrm>
        </p:spPr>
        <p:txBody>
          <a:bodyPr>
            <a:normAutofit/>
          </a:bodyPr>
          <a:lstStyle/>
          <a:p>
            <a:r>
              <a:rPr lang="en-US" sz="3600" b="1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929BB-F404-AF9B-ED7B-D52D20537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0562"/>
            <a:ext cx="10515600" cy="540640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b="1" i="1" dirty="0">
                <a:hlinkClick r:id="rId2"/>
              </a:rPr>
              <a:t>Uwezo,</a:t>
            </a:r>
            <a:r>
              <a:rPr lang="en-US" b="1" i="1" dirty="0"/>
              <a:t> 2021:</a:t>
            </a:r>
          </a:p>
          <a:p>
            <a:r>
              <a:rPr lang="en-US" dirty="0"/>
              <a:t>40% of learners in grade 4 at least met expectations in reading a Grade 3 appropriate English text. </a:t>
            </a:r>
          </a:p>
          <a:p>
            <a:r>
              <a:rPr lang="en-US" dirty="0"/>
              <a:t>49.5% of learners in grade 4 at least met expectations in solving a Grade 3 appropriate numeracy problems.</a:t>
            </a:r>
          </a:p>
          <a:p>
            <a:r>
              <a:rPr lang="en-US" dirty="0"/>
              <a:t>1 in 5 girls with disabilities dropped out of school due to COVID-19 enforced school closures.</a:t>
            </a:r>
          </a:p>
          <a:p>
            <a:r>
              <a:rPr lang="en-US" dirty="0"/>
              <a:t>30% of children of pre-school age are out of school.</a:t>
            </a:r>
          </a:p>
          <a:p>
            <a:r>
              <a:rPr lang="en-US" dirty="0"/>
              <a:t>30% of children enrolled in ECDE </a:t>
            </a:r>
            <a:r>
              <a:rPr lang="en-US" dirty="0" err="1"/>
              <a:t>centres</a:t>
            </a:r>
            <a:r>
              <a:rPr lang="en-US" dirty="0"/>
              <a:t> are over-age.</a:t>
            </a:r>
          </a:p>
          <a:p>
            <a:r>
              <a:rPr lang="en-US" dirty="0"/>
              <a:t>Kirinyaga County was among the top five counties in enrolment, with less than 5% of the school-aged children being out of school.</a:t>
            </a:r>
          </a:p>
          <a:p>
            <a:r>
              <a:rPr lang="en-US" dirty="0"/>
              <a:t>This means that a school-based intervention is well placed to remedy learning poverty among the children in the county, hence its choice for the pilot project.</a:t>
            </a:r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407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409</Words>
  <Application>Microsoft Office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Foundational Literacy and Numeracy</vt:lpstr>
      <vt:lpstr>Context</vt:lpstr>
      <vt:lpstr>Context</vt:lpstr>
      <vt:lpstr>Context - Kenya</vt:lpstr>
      <vt:lpstr>Context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Virginia Ngindiru</dc:creator>
  <cp:lastModifiedBy>Carla Vila</cp:lastModifiedBy>
  <cp:revision>28</cp:revision>
  <dcterms:created xsi:type="dcterms:W3CDTF">2022-10-24T08:54:48Z</dcterms:created>
  <dcterms:modified xsi:type="dcterms:W3CDTF">2022-10-25T10:16:13Z</dcterms:modified>
</cp:coreProperties>
</file>