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Lst>
  <p:sldSz cy="5143500" cx="9144000"/>
  <p:notesSz cx="6858000" cy="9144000"/>
  <p:embeddedFontLst>
    <p:embeddedFont>
      <p:font typeface="Roboto"/>
      <p:regular r:id="rId12"/>
      <p:bold r:id="rId13"/>
      <p:italic r:id="rId14"/>
      <p:boldItalic r:id="rId1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http://customooxmlschemas.google.com/">
      <go:slidesCustomData xmlns:go="http://customooxmlschemas.google.com/" r:id="rId16" roundtripDataSignature="AMtx7mhlAatpXVd+zN0EEZqiZK3CbWNZ3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font" Target="fonts/Roboto-bold.fntdata"/><Relationship Id="rId12" Type="http://schemas.openxmlformats.org/officeDocument/2006/relationships/font" Target="fonts/Roboto-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Roboto-boldItalic.fntdata"/><Relationship Id="rId14" Type="http://schemas.openxmlformats.org/officeDocument/2006/relationships/font" Target="fonts/Roboto-italic.fntdata"/><Relationship Id="rId16"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 name="Google Shape;52;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9" name="Google Shape;69;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7" name="Google Shape;77;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pt-BR" sz="1050">
                <a:solidFill>
                  <a:schemeClr val="dk1"/>
                </a:solidFill>
                <a:highlight>
                  <a:srgbClr val="FFFFFF"/>
                </a:highlight>
                <a:latin typeface="Roboto"/>
                <a:ea typeface="Roboto"/>
                <a:cs typeface="Roboto"/>
                <a:sym typeface="Roboto"/>
              </a:rPr>
              <a:t>Objectives are clear, relevant and feasible? Contents and methodological approach are aligned with objectives?</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3" name="Google Shape;93;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pt-BR" sz="1050">
                <a:solidFill>
                  <a:schemeClr val="dk1"/>
                </a:solidFill>
                <a:highlight>
                  <a:srgbClr val="FFFFFF"/>
                </a:highlight>
                <a:latin typeface="Roboto"/>
                <a:ea typeface="Roboto"/>
                <a:cs typeface="Roboto"/>
                <a:sym typeface="Roboto"/>
              </a:rPr>
              <a:t>Objectives are clear, relevant and feasible? Contents and methodological approach are aligned with objectives?</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2" name="Google Shape;122;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pt-BR" sz="1050">
                <a:solidFill>
                  <a:schemeClr val="dk1"/>
                </a:solidFill>
                <a:highlight>
                  <a:srgbClr val="FFFFFF"/>
                </a:highlight>
                <a:latin typeface="Roboto"/>
                <a:ea typeface="Roboto"/>
                <a:cs typeface="Roboto"/>
                <a:sym typeface="Roboto"/>
              </a:rPr>
              <a:t>Objectives are clear, relevant and feasible? Contents and methodological approach are aligned with objectives?</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3" name="Google Shape;143;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pt-BR" sz="1050">
                <a:solidFill>
                  <a:schemeClr val="dk1"/>
                </a:solidFill>
                <a:highlight>
                  <a:srgbClr val="FFFFFF"/>
                </a:highlight>
                <a:latin typeface="Roboto"/>
                <a:ea typeface="Roboto"/>
                <a:cs typeface="Roboto"/>
                <a:sym typeface="Roboto"/>
              </a:rPr>
              <a:t>Objectives are clear, relevant and feasible? Contents and methodological approach are aligned with objectives?</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8"/>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 name="Google Shape;11;p8"/>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7"/>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7"/>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47" name="Google Shape;47;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3" name="Shape 13"/>
        <p:cNvGrpSpPr/>
        <p:nvPr/>
      </p:nvGrpSpPr>
      <p:grpSpPr>
        <a:xfrm>
          <a:off x="0" y="0"/>
          <a:ext cx="0" cy="0"/>
          <a:chOff x="0" y="0"/>
          <a:chExt cx="0" cy="0"/>
        </a:xfrm>
      </p:grpSpPr>
      <p:sp>
        <p:nvSpPr>
          <p:cNvPr id="14" name="Google Shape;14;p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 name="Google Shape;15;p9"/>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6" name="Google Shape;16;p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10"/>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9" name="Google Shape;19;p1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1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 name="Google Shape;22;p11"/>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3" name="Google Shape;23;p11"/>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4" name="Google Shape;24;p1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1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7" name="Google Shape;27;p1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13"/>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0" name="Google Shape;30;p13"/>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1" name="Google Shape;31;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14"/>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4" name="Google Shape;34;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15"/>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15"/>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38" name="Google Shape;38;p15"/>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15"/>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40" name="Google Shape;40;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6"/>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43" name="Google Shape;43;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 Id="rId4" Type="http://schemas.openxmlformats.org/officeDocument/2006/relationships/image" Target="../media/image3.png"/><Relationship Id="rId10" Type="http://schemas.openxmlformats.org/officeDocument/2006/relationships/image" Target="../media/image8.png"/><Relationship Id="rId9" Type="http://schemas.openxmlformats.org/officeDocument/2006/relationships/image" Target="../media/image5.png"/><Relationship Id="rId5" Type="http://schemas.openxmlformats.org/officeDocument/2006/relationships/image" Target="../media/image9.png"/><Relationship Id="rId6" Type="http://schemas.openxmlformats.org/officeDocument/2006/relationships/image" Target="../media/image7.png"/><Relationship Id="rId7" Type="http://schemas.openxmlformats.org/officeDocument/2006/relationships/image" Target="../media/image4.png"/><Relationship Id="rId8"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
          <p:cNvPicPr preferRelativeResize="0"/>
          <p:nvPr/>
        </p:nvPicPr>
        <p:blipFill rotWithShape="1">
          <a:blip r:embed="rId3">
            <a:alphaModFix/>
          </a:blip>
          <a:srcRect b="0" l="0" r="0" t="0"/>
          <a:stretch/>
        </p:blipFill>
        <p:spPr>
          <a:xfrm>
            <a:off x="2426325" y="391250"/>
            <a:ext cx="4291348" cy="2413875"/>
          </a:xfrm>
          <a:prstGeom prst="rect">
            <a:avLst/>
          </a:prstGeom>
          <a:noFill/>
          <a:ln>
            <a:noFill/>
          </a:ln>
        </p:spPr>
      </p:pic>
      <p:pic>
        <p:nvPicPr>
          <p:cNvPr id="55" name="Google Shape;55;p1"/>
          <p:cNvPicPr preferRelativeResize="0"/>
          <p:nvPr/>
        </p:nvPicPr>
        <p:blipFill rotWithShape="1">
          <a:blip r:embed="rId4">
            <a:alphaModFix/>
          </a:blip>
          <a:srcRect b="0" l="0" r="0" t="0"/>
          <a:stretch/>
        </p:blipFill>
        <p:spPr>
          <a:xfrm>
            <a:off x="6184375" y="4254800"/>
            <a:ext cx="1650075" cy="412500"/>
          </a:xfrm>
          <a:prstGeom prst="rect">
            <a:avLst/>
          </a:prstGeom>
          <a:noFill/>
          <a:ln>
            <a:noFill/>
          </a:ln>
        </p:spPr>
      </p:pic>
      <p:pic>
        <p:nvPicPr>
          <p:cNvPr id="56" name="Google Shape;56;p1"/>
          <p:cNvPicPr preferRelativeResize="0"/>
          <p:nvPr/>
        </p:nvPicPr>
        <p:blipFill rotWithShape="1">
          <a:blip r:embed="rId5">
            <a:alphaModFix/>
          </a:blip>
          <a:srcRect b="0" l="0" r="0" t="0"/>
          <a:stretch/>
        </p:blipFill>
        <p:spPr>
          <a:xfrm>
            <a:off x="7945441" y="4206988"/>
            <a:ext cx="982208" cy="412500"/>
          </a:xfrm>
          <a:prstGeom prst="rect">
            <a:avLst/>
          </a:prstGeom>
          <a:noFill/>
          <a:ln>
            <a:noFill/>
          </a:ln>
        </p:spPr>
      </p:pic>
      <p:pic>
        <p:nvPicPr>
          <p:cNvPr id="57" name="Google Shape;57;p1"/>
          <p:cNvPicPr preferRelativeResize="0"/>
          <p:nvPr/>
        </p:nvPicPr>
        <p:blipFill rotWithShape="1">
          <a:blip r:embed="rId6">
            <a:alphaModFix/>
          </a:blip>
          <a:srcRect b="0" l="0" r="0" t="0"/>
          <a:stretch/>
        </p:blipFill>
        <p:spPr>
          <a:xfrm>
            <a:off x="2253626" y="4272773"/>
            <a:ext cx="1130850" cy="350314"/>
          </a:xfrm>
          <a:prstGeom prst="rect">
            <a:avLst/>
          </a:prstGeom>
          <a:noFill/>
          <a:ln>
            <a:noFill/>
          </a:ln>
        </p:spPr>
      </p:pic>
      <p:pic>
        <p:nvPicPr>
          <p:cNvPr id="58" name="Google Shape;58;p1"/>
          <p:cNvPicPr preferRelativeResize="0"/>
          <p:nvPr/>
        </p:nvPicPr>
        <p:blipFill rotWithShape="1">
          <a:blip r:embed="rId7">
            <a:alphaModFix/>
          </a:blip>
          <a:srcRect b="0" l="0" r="0" t="0"/>
          <a:stretch/>
        </p:blipFill>
        <p:spPr>
          <a:xfrm>
            <a:off x="4572012" y="4243027"/>
            <a:ext cx="1501365" cy="436050"/>
          </a:xfrm>
          <a:prstGeom prst="rect">
            <a:avLst/>
          </a:prstGeom>
          <a:noFill/>
          <a:ln>
            <a:noFill/>
          </a:ln>
        </p:spPr>
      </p:pic>
      <p:pic>
        <p:nvPicPr>
          <p:cNvPr id="59" name="Google Shape;59;p1"/>
          <p:cNvPicPr preferRelativeResize="0"/>
          <p:nvPr/>
        </p:nvPicPr>
        <p:blipFill rotWithShape="1">
          <a:blip r:embed="rId8">
            <a:alphaModFix/>
          </a:blip>
          <a:srcRect b="0" l="0" r="0" t="0"/>
          <a:stretch/>
        </p:blipFill>
        <p:spPr>
          <a:xfrm>
            <a:off x="3586862" y="4188487"/>
            <a:ext cx="874475" cy="518900"/>
          </a:xfrm>
          <a:prstGeom prst="rect">
            <a:avLst/>
          </a:prstGeom>
          <a:noFill/>
          <a:ln>
            <a:noFill/>
          </a:ln>
        </p:spPr>
      </p:pic>
      <p:sp>
        <p:nvSpPr>
          <p:cNvPr id="60" name="Google Shape;60;p1"/>
          <p:cNvSpPr/>
          <p:nvPr/>
        </p:nvSpPr>
        <p:spPr>
          <a:xfrm>
            <a:off x="4572000" y="12"/>
            <a:ext cx="4572000" cy="323100"/>
          </a:xfrm>
          <a:prstGeom prst="rect">
            <a:avLst/>
          </a:prstGeom>
          <a:solidFill>
            <a:srgbClr val="6B077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 name="Google Shape;61;p1"/>
          <p:cNvSpPr/>
          <p:nvPr/>
        </p:nvSpPr>
        <p:spPr>
          <a:xfrm>
            <a:off x="0" y="5"/>
            <a:ext cx="4572000" cy="323100"/>
          </a:xfrm>
          <a:prstGeom prst="rect">
            <a:avLst/>
          </a:prstGeom>
          <a:solidFill>
            <a:srgbClr val="9342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2" name="Google Shape;62;p1"/>
          <p:cNvPicPr preferRelativeResize="0"/>
          <p:nvPr/>
        </p:nvPicPr>
        <p:blipFill rotWithShape="1">
          <a:blip r:embed="rId9">
            <a:alphaModFix/>
          </a:blip>
          <a:srcRect b="0" l="0" r="0" t="0"/>
          <a:stretch/>
        </p:blipFill>
        <p:spPr>
          <a:xfrm>
            <a:off x="966100" y="4299500"/>
            <a:ext cx="1130850" cy="323100"/>
          </a:xfrm>
          <a:prstGeom prst="rect">
            <a:avLst/>
          </a:prstGeom>
          <a:noFill/>
          <a:ln>
            <a:noFill/>
          </a:ln>
        </p:spPr>
      </p:pic>
      <p:sp>
        <p:nvSpPr>
          <p:cNvPr id="63" name="Google Shape;63;p1"/>
          <p:cNvSpPr txBox="1"/>
          <p:nvPr>
            <p:ph idx="1" type="subTitle"/>
          </p:nvPr>
        </p:nvSpPr>
        <p:spPr>
          <a:xfrm>
            <a:off x="1647450" y="2571750"/>
            <a:ext cx="5849100" cy="10563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600"/>
              </a:spcAft>
              <a:buSzPts val="2800"/>
              <a:buNone/>
            </a:pPr>
            <a:r>
              <a:rPr lang="pt-BR" sz="2200">
                <a:solidFill>
                  <a:srgbClr val="666666"/>
                </a:solidFill>
                <a:latin typeface="Roboto"/>
                <a:ea typeface="Roboto"/>
                <a:cs typeface="Roboto"/>
                <a:sym typeface="Roboto"/>
              </a:rPr>
              <a:t>Coalition planning in Pakistan</a:t>
            </a:r>
            <a:endParaRPr sz="2000">
              <a:solidFill>
                <a:srgbClr val="666666"/>
              </a:solidFill>
              <a:latin typeface="Roboto"/>
              <a:ea typeface="Roboto"/>
              <a:cs typeface="Roboto"/>
              <a:sym typeface="Roboto"/>
            </a:endParaRPr>
          </a:p>
        </p:txBody>
      </p:sp>
      <p:pic>
        <p:nvPicPr>
          <p:cNvPr id="64" name="Google Shape;64;p1"/>
          <p:cNvPicPr preferRelativeResize="0"/>
          <p:nvPr/>
        </p:nvPicPr>
        <p:blipFill rotWithShape="1">
          <a:blip r:embed="rId10">
            <a:alphaModFix/>
          </a:blip>
          <a:srcRect b="0" l="0" r="0" t="0"/>
          <a:stretch/>
        </p:blipFill>
        <p:spPr>
          <a:xfrm>
            <a:off x="347974" y="4243025"/>
            <a:ext cx="397176" cy="436050"/>
          </a:xfrm>
          <a:prstGeom prst="rect">
            <a:avLst/>
          </a:prstGeom>
          <a:noFill/>
          <a:ln>
            <a:noFill/>
          </a:ln>
        </p:spPr>
      </p:pic>
      <p:sp>
        <p:nvSpPr>
          <p:cNvPr id="65" name="Google Shape;65;p1"/>
          <p:cNvSpPr/>
          <p:nvPr/>
        </p:nvSpPr>
        <p:spPr>
          <a:xfrm>
            <a:off x="4572000" y="4804837"/>
            <a:ext cx="4572000" cy="323100"/>
          </a:xfrm>
          <a:prstGeom prst="rect">
            <a:avLst/>
          </a:prstGeom>
          <a:solidFill>
            <a:srgbClr val="6B077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 name="Google Shape;66;p1"/>
          <p:cNvSpPr/>
          <p:nvPr/>
        </p:nvSpPr>
        <p:spPr>
          <a:xfrm>
            <a:off x="0" y="4804830"/>
            <a:ext cx="4572000" cy="323100"/>
          </a:xfrm>
          <a:prstGeom prst="rect">
            <a:avLst/>
          </a:prstGeom>
          <a:solidFill>
            <a:srgbClr val="9342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2"/>
          <p:cNvSpPr txBox="1"/>
          <p:nvPr/>
        </p:nvSpPr>
        <p:spPr>
          <a:xfrm>
            <a:off x="519600" y="441200"/>
            <a:ext cx="8104800" cy="541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320"/>
              <a:buFont typeface="Arial"/>
              <a:buNone/>
            </a:pPr>
            <a:r>
              <a:rPr b="1" i="0" lang="pt-BR" sz="2320" u="none" cap="none" strike="noStrike">
                <a:solidFill>
                  <a:srgbClr val="934279"/>
                </a:solidFill>
                <a:latin typeface="Roboto"/>
                <a:ea typeface="Roboto"/>
                <a:cs typeface="Roboto"/>
                <a:sym typeface="Roboto"/>
              </a:rPr>
              <a:t>Planning the coalition work</a:t>
            </a:r>
            <a:endParaRPr b="1" i="0" sz="1400" u="none" cap="none" strike="noStrike">
              <a:solidFill>
                <a:srgbClr val="934279"/>
              </a:solidFill>
              <a:latin typeface="Roboto"/>
              <a:ea typeface="Roboto"/>
              <a:cs typeface="Roboto"/>
              <a:sym typeface="Roboto"/>
            </a:endParaRPr>
          </a:p>
        </p:txBody>
      </p:sp>
      <p:sp>
        <p:nvSpPr>
          <p:cNvPr id="72" name="Google Shape;72;p2"/>
          <p:cNvSpPr/>
          <p:nvPr/>
        </p:nvSpPr>
        <p:spPr>
          <a:xfrm>
            <a:off x="4572000" y="12"/>
            <a:ext cx="4572000" cy="323100"/>
          </a:xfrm>
          <a:prstGeom prst="rect">
            <a:avLst/>
          </a:prstGeom>
          <a:solidFill>
            <a:srgbClr val="6B077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 name="Google Shape;73;p2"/>
          <p:cNvSpPr/>
          <p:nvPr/>
        </p:nvSpPr>
        <p:spPr>
          <a:xfrm>
            <a:off x="0" y="5"/>
            <a:ext cx="4572000" cy="323100"/>
          </a:xfrm>
          <a:prstGeom prst="rect">
            <a:avLst/>
          </a:prstGeom>
          <a:solidFill>
            <a:srgbClr val="9342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4" name="Google Shape;74;p2"/>
          <p:cNvPicPr preferRelativeResize="0"/>
          <p:nvPr/>
        </p:nvPicPr>
        <p:blipFill rotWithShape="1">
          <a:blip r:embed="rId3">
            <a:alphaModFix/>
          </a:blip>
          <a:srcRect b="7514" l="0" r="0" t="26159"/>
          <a:stretch/>
        </p:blipFill>
        <p:spPr>
          <a:xfrm>
            <a:off x="0" y="1101125"/>
            <a:ext cx="9143997" cy="404237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3"/>
          <p:cNvSpPr/>
          <p:nvPr/>
        </p:nvSpPr>
        <p:spPr>
          <a:xfrm>
            <a:off x="498000" y="183100"/>
            <a:ext cx="4179900" cy="211800"/>
          </a:xfrm>
          <a:prstGeom prst="rect">
            <a:avLst/>
          </a:prstGeom>
          <a:solidFill>
            <a:srgbClr val="CCCCCC"/>
          </a:solidFill>
          <a:ln cap="flat" cmpd="sng" w="9525">
            <a:solidFill>
              <a:schemeClr val="dk2"/>
            </a:solidFill>
            <a:prstDash val="solid"/>
            <a:round/>
            <a:headEnd len="sm" w="sm" type="none"/>
            <a:tailEnd len="sm" w="sm" type="none"/>
          </a:ln>
        </p:spPr>
        <p:txBody>
          <a:bodyPr anchorCtr="0" anchor="ctr" bIns="54000" lIns="54000" spcFirstLastPara="1" rIns="54000" wrap="square" tIns="54000">
            <a:noAutofit/>
          </a:bodyPr>
          <a:lstStyle/>
          <a:p>
            <a:pPr indent="0" lvl="0" marL="0" marR="0" rtl="0" algn="ctr">
              <a:lnSpc>
                <a:spcPct val="100000"/>
              </a:lnSpc>
              <a:spcBef>
                <a:spcPts val="0"/>
              </a:spcBef>
              <a:spcAft>
                <a:spcPts val="0"/>
              </a:spcAft>
              <a:buClr>
                <a:srgbClr val="000000"/>
              </a:buClr>
              <a:buSzPts val="1100"/>
              <a:buFont typeface="Arial"/>
              <a:buNone/>
            </a:pPr>
            <a:r>
              <a:rPr b="1" i="0" lang="pt-BR" sz="1100" u="none" cap="none" strike="noStrike">
                <a:solidFill>
                  <a:srgbClr val="F3F3F3"/>
                </a:solidFill>
                <a:latin typeface="Roboto"/>
                <a:ea typeface="Roboto"/>
                <a:cs typeface="Roboto"/>
                <a:sym typeface="Roboto"/>
              </a:rPr>
              <a:t>HELPFUL</a:t>
            </a:r>
            <a:endParaRPr b="1" i="0" sz="1100" u="none" cap="none" strike="noStrike">
              <a:solidFill>
                <a:srgbClr val="000000"/>
              </a:solidFill>
              <a:latin typeface="Roboto"/>
              <a:ea typeface="Roboto"/>
              <a:cs typeface="Roboto"/>
              <a:sym typeface="Roboto"/>
            </a:endParaRPr>
          </a:p>
        </p:txBody>
      </p:sp>
      <p:sp>
        <p:nvSpPr>
          <p:cNvPr id="80" name="Google Shape;80;p3"/>
          <p:cNvSpPr/>
          <p:nvPr/>
        </p:nvSpPr>
        <p:spPr>
          <a:xfrm>
            <a:off x="4770650" y="171800"/>
            <a:ext cx="4179900" cy="211800"/>
          </a:xfrm>
          <a:prstGeom prst="rect">
            <a:avLst/>
          </a:prstGeom>
          <a:solidFill>
            <a:srgbClr val="CCCCCC"/>
          </a:solidFill>
          <a:ln cap="flat" cmpd="sng" w="9525">
            <a:solidFill>
              <a:schemeClr val="dk2"/>
            </a:solidFill>
            <a:prstDash val="solid"/>
            <a:round/>
            <a:headEnd len="sm" w="sm" type="none"/>
            <a:tailEnd len="sm" w="sm" type="none"/>
          </a:ln>
        </p:spPr>
        <p:txBody>
          <a:bodyPr anchorCtr="0" anchor="ctr" bIns="54000" lIns="54000" spcFirstLastPara="1" rIns="54000" wrap="square" tIns="54000">
            <a:noAutofit/>
          </a:bodyPr>
          <a:lstStyle/>
          <a:p>
            <a:pPr indent="0" lvl="0" marL="0" marR="0" rtl="0" algn="ctr">
              <a:lnSpc>
                <a:spcPct val="100000"/>
              </a:lnSpc>
              <a:spcBef>
                <a:spcPts val="0"/>
              </a:spcBef>
              <a:spcAft>
                <a:spcPts val="0"/>
              </a:spcAft>
              <a:buClr>
                <a:srgbClr val="000000"/>
              </a:buClr>
              <a:buSzPts val="1100"/>
              <a:buFont typeface="Arial"/>
              <a:buNone/>
            </a:pPr>
            <a:r>
              <a:rPr b="1" i="0" lang="pt-BR" sz="1100" u="none" cap="none" strike="noStrike">
                <a:solidFill>
                  <a:srgbClr val="F3F3F3"/>
                </a:solidFill>
                <a:latin typeface="Roboto"/>
                <a:ea typeface="Roboto"/>
                <a:cs typeface="Roboto"/>
                <a:sym typeface="Roboto"/>
              </a:rPr>
              <a:t>HARMFUL</a:t>
            </a:r>
            <a:endParaRPr b="1" i="0" sz="1100" u="none" cap="none" strike="noStrike">
              <a:solidFill>
                <a:srgbClr val="000000"/>
              </a:solidFill>
              <a:latin typeface="Roboto"/>
              <a:ea typeface="Roboto"/>
              <a:cs typeface="Roboto"/>
              <a:sym typeface="Roboto"/>
            </a:endParaRPr>
          </a:p>
        </p:txBody>
      </p:sp>
      <p:sp>
        <p:nvSpPr>
          <p:cNvPr id="81" name="Google Shape;81;p3"/>
          <p:cNvSpPr/>
          <p:nvPr/>
        </p:nvSpPr>
        <p:spPr>
          <a:xfrm>
            <a:off x="498000" y="480800"/>
            <a:ext cx="4179900" cy="398100"/>
          </a:xfrm>
          <a:prstGeom prst="rect">
            <a:avLst/>
          </a:prstGeom>
          <a:solidFill>
            <a:srgbClr val="568644"/>
          </a:solidFill>
          <a:ln cap="flat" cmpd="sng" w="9525">
            <a:solidFill>
              <a:schemeClr val="dk2"/>
            </a:solidFill>
            <a:prstDash val="solid"/>
            <a:round/>
            <a:headEnd len="sm" w="sm" type="none"/>
            <a:tailEnd len="sm" w="sm" type="none"/>
          </a:ln>
        </p:spPr>
        <p:txBody>
          <a:bodyPr anchorCtr="0" anchor="ctr" bIns="54000" lIns="54000" spcFirstLastPara="1" rIns="54000" wrap="square" tIns="54000">
            <a:noAutofit/>
          </a:bodyPr>
          <a:lstStyle/>
          <a:p>
            <a:pPr indent="0" lvl="0" marL="0" marR="0" rtl="0" algn="ctr">
              <a:lnSpc>
                <a:spcPct val="100000"/>
              </a:lnSpc>
              <a:spcBef>
                <a:spcPts val="0"/>
              </a:spcBef>
              <a:spcAft>
                <a:spcPts val="0"/>
              </a:spcAft>
              <a:buClr>
                <a:srgbClr val="000000"/>
              </a:buClr>
              <a:buSzPts val="1100"/>
              <a:buFont typeface="Arial"/>
              <a:buNone/>
            </a:pPr>
            <a:r>
              <a:rPr b="1" i="0" lang="pt-BR" sz="1100" u="none" cap="none" strike="noStrike">
                <a:solidFill>
                  <a:srgbClr val="FFFFFF"/>
                </a:solidFill>
                <a:latin typeface="Roboto"/>
                <a:ea typeface="Roboto"/>
                <a:cs typeface="Roboto"/>
                <a:sym typeface="Roboto"/>
              </a:rPr>
              <a:t>STRENGTHS</a:t>
            </a:r>
            <a:br>
              <a:rPr b="1" i="0" lang="pt-BR" sz="1100" u="none" cap="none" strike="noStrike">
                <a:solidFill>
                  <a:srgbClr val="FFFFFF"/>
                </a:solidFill>
                <a:latin typeface="Roboto"/>
                <a:ea typeface="Roboto"/>
                <a:cs typeface="Roboto"/>
                <a:sym typeface="Roboto"/>
              </a:rPr>
            </a:br>
            <a:r>
              <a:rPr b="1" i="0" lang="pt-BR" sz="1100" u="none" cap="none" strike="noStrike">
                <a:solidFill>
                  <a:srgbClr val="FFFFFF"/>
                </a:solidFill>
                <a:latin typeface="Roboto"/>
                <a:ea typeface="Roboto"/>
                <a:cs typeface="Roboto"/>
                <a:sym typeface="Roboto"/>
              </a:rPr>
              <a:t>(inside coalition)</a:t>
            </a:r>
            <a:endParaRPr b="1" i="0" sz="1100" u="none" cap="none" strike="noStrike">
              <a:solidFill>
                <a:srgbClr val="000000"/>
              </a:solidFill>
              <a:latin typeface="Roboto"/>
              <a:ea typeface="Roboto"/>
              <a:cs typeface="Roboto"/>
              <a:sym typeface="Roboto"/>
            </a:endParaRPr>
          </a:p>
        </p:txBody>
      </p:sp>
      <p:sp>
        <p:nvSpPr>
          <p:cNvPr id="82" name="Google Shape;82;p3"/>
          <p:cNvSpPr/>
          <p:nvPr/>
        </p:nvSpPr>
        <p:spPr>
          <a:xfrm>
            <a:off x="498000" y="2768500"/>
            <a:ext cx="4179900" cy="398100"/>
          </a:xfrm>
          <a:prstGeom prst="rect">
            <a:avLst/>
          </a:prstGeom>
          <a:solidFill>
            <a:srgbClr val="568644"/>
          </a:solidFill>
          <a:ln cap="flat" cmpd="sng" w="9525">
            <a:solidFill>
              <a:schemeClr val="dk2"/>
            </a:solidFill>
            <a:prstDash val="solid"/>
            <a:round/>
            <a:headEnd len="sm" w="sm" type="none"/>
            <a:tailEnd len="sm" w="sm" type="none"/>
          </a:ln>
        </p:spPr>
        <p:txBody>
          <a:bodyPr anchorCtr="0" anchor="ctr" bIns="54000" lIns="54000" spcFirstLastPara="1" rIns="54000" wrap="square" tIns="54000">
            <a:noAutofit/>
          </a:bodyPr>
          <a:lstStyle/>
          <a:p>
            <a:pPr indent="0" lvl="0" marL="0" marR="0" rtl="0" algn="ctr">
              <a:lnSpc>
                <a:spcPct val="100000"/>
              </a:lnSpc>
              <a:spcBef>
                <a:spcPts val="0"/>
              </a:spcBef>
              <a:spcAft>
                <a:spcPts val="0"/>
              </a:spcAft>
              <a:buClr>
                <a:srgbClr val="000000"/>
              </a:buClr>
              <a:buSzPts val="1100"/>
              <a:buFont typeface="Arial"/>
              <a:buNone/>
            </a:pPr>
            <a:r>
              <a:rPr b="1" i="0" lang="pt-BR" sz="1100" u="none" cap="none" strike="noStrike">
                <a:solidFill>
                  <a:srgbClr val="FFFFFF"/>
                </a:solidFill>
                <a:latin typeface="Roboto"/>
                <a:ea typeface="Roboto"/>
                <a:cs typeface="Roboto"/>
                <a:sym typeface="Roboto"/>
              </a:rPr>
              <a:t>OPPORTUNITIES</a:t>
            </a:r>
            <a:br>
              <a:rPr b="1" i="0" lang="pt-BR" sz="1100" u="none" cap="none" strike="noStrike">
                <a:solidFill>
                  <a:srgbClr val="FFFFFF"/>
                </a:solidFill>
                <a:latin typeface="Roboto"/>
                <a:ea typeface="Roboto"/>
                <a:cs typeface="Roboto"/>
                <a:sym typeface="Roboto"/>
              </a:rPr>
            </a:br>
            <a:r>
              <a:rPr b="1" i="0" lang="pt-BR" sz="1100" u="none" cap="none" strike="noStrike">
                <a:solidFill>
                  <a:srgbClr val="FFFFFF"/>
                </a:solidFill>
                <a:latin typeface="Roboto"/>
                <a:ea typeface="Roboto"/>
                <a:cs typeface="Roboto"/>
                <a:sym typeface="Roboto"/>
              </a:rPr>
              <a:t>(external to coalition)</a:t>
            </a:r>
            <a:endParaRPr b="1" i="0" sz="1100" u="none" cap="none" strike="noStrike">
              <a:solidFill>
                <a:srgbClr val="000000"/>
              </a:solidFill>
              <a:latin typeface="Roboto"/>
              <a:ea typeface="Roboto"/>
              <a:cs typeface="Roboto"/>
              <a:sym typeface="Roboto"/>
            </a:endParaRPr>
          </a:p>
        </p:txBody>
      </p:sp>
      <p:sp>
        <p:nvSpPr>
          <p:cNvPr id="83" name="Google Shape;83;p3"/>
          <p:cNvSpPr/>
          <p:nvPr/>
        </p:nvSpPr>
        <p:spPr>
          <a:xfrm>
            <a:off x="4770650" y="469500"/>
            <a:ext cx="4179900" cy="398100"/>
          </a:xfrm>
          <a:prstGeom prst="rect">
            <a:avLst/>
          </a:prstGeom>
          <a:solidFill>
            <a:srgbClr val="E0682D"/>
          </a:solidFill>
          <a:ln cap="flat" cmpd="sng" w="9525">
            <a:solidFill>
              <a:schemeClr val="dk2"/>
            </a:solidFill>
            <a:prstDash val="solid"/>
            <a:round/>
            <a:headEnd len="sm" w="sm" type="none"/>
            <a:tailEnd len="sm" w="sm" type="none"/>
          </a:ln>
        </p:spPr>
        <p:txBody>
          <a:bodyPr anchorCtr="0" anchor="ctr" bIns="54000" lIns="54000" spcFirstLastPara="1" rIns="54000" wrap="square" tIns="54000">
            <a:noAutofit/>
          </a:bodyPr>
          <a:lstStyle/>
          <a:p>
            <a:pPr indent="0" lvl="0" marL="0" marR="0" rtl="0" algn="ctr">
              <a:lnSpc>
                <a:spcPct val="100000"/>
              </a:lnSpc>
              <a:spcBef>
                <a:spcPts val="0"/>
              </a:spcBef>
              <a:spcAft>
                <a:spcPts val="0"/>
              </a:spcAft>
              <a:buClr>
                <a:srgbClr val="000000"/>
              </a:buClr>
              <a:buSzPts val="1100"/>
              <a:buFont typeface="Arial"/>
              <a:buNone/>
            </a:pPr>
            <a:r>
              <a:rPr b="1" i="0" lang="pt-BR" sz="1100" u="none" cap="none" strike="noStrike">
                <a:solidFill>
                  <a:srgbClr val="FFFFFF"/>
                </a:solidFill>
                <a:latin typeface="Roboto"/>
                <a:ea typeface="Roboto"/>
                <a:cs typeface="Roboto"/>
                <a:sym typeface="Roboto"/>
              </a:rPr>
              <a:t>WEAKNESSES</a:t>
            </a:r>
            <a:br>
              <a:rPr b="1" i="0" lang="pt-BR" sz="1100" u="none" cap="none" strike="noStrike">
                <a:solidFill>
                  <a:srgbClr val="FFFFFF"/>
                </a:solidFill>
                <a:latin typeface="Roboto"/>
                <a:ea typeface="Roboto"/>
                <a:cs typeface="Roboto"/>
                <a:sym typeface="Roboto"/>
              </a:rPr>
            </a:br>
            <a:r>
              <a:rPr b="1" i="0" lang="pt-BR" sz="1100" u="none" cap="none" strike="noStrike">
                <a:solidFill>
                  <a:srgbClr val="FFFFFF"/>
                </a:solidFill>
                <a:latin typeface="Roboto"/>
                <a:ea typeface="Roboto"/>
                <a:cs typeface="Roboto"/>
                <a:sym typeface="Roboto"/>
              </a:rPr>
              <a:t>(inside coalition)</a:t>
            </a:r>
            <a:endParaRPr b="1" i="0" sz="1100" u="none" cap="none" strike="noStrike">
              <a:solidFill>
                <a:srgbClr val="000000"/>
              </a:solidFill>
              <a:latin typeface="Roboto"/>
              <a:ea typeface="Roboto"/>
              <a:cs typeface="Roboto"/>
              <a:sym typeface="Roboto"/>
            </a:endParaRPr>
          </a:p>
        </p:txBody>
      </p:sp>
      <p:sp>
        <p:nvSpPr>
          <p:cNvPr id="84" name="Google Shape;84;p3"/>
          <p:cNvSpPr/>
          <p:nvPr/>
        </p:nvSpPr>
        <p:spPr>
          <a:xfrm>
            <a:off x="4770650" y="2757200"/>
            <a:ext cx="4179900" cy="398100"/>
          </a:xfrm>
          <a:prstGeom prst="rect">
            <a:avLst/>
          </a:prstGeom>
          <a:solidFill>
            <a:srgbClr val="E0682D"/>
          </a:solidFill>
          <a:ln cap="flat" cmpd="sng" w="9525">
            <a:solidFill>
              <a:schemeClr val="dk2"/>
            </a:solidFill>
            <a:prstDash val="solid"/>
            <a:round/>
            <a:headEnd len="sm" w="sm" type="none"/>
            <a:tailEnd len="sm" w="sm" type="none"/>
          </a:ln>
        </p:spPr>
        <p:txBody>
          <a:bodyPr anchorCtr="0" anchor="ctr" bIns="54000" lIns="54000" spcFirstLastPara="1" rIns="54000" wrap="square" tIns="54000">
            <a:noAutofit/>
          </a:bodyPr>
          <a:lstStyle/>
          <a:p>
            <a:pPr indent="0" lvl="0" marL="0" marR="0" rtl="0" algn="ctr">
              <a:lnSpc>
                <a:spcPct val="100000"/>
              </a:lnSpc>
              <a:spcBef>
                <a:spcPts val="0"/>
              </a:spcBef>
              <a:spcAft>
                <a:spcPts val="0"/>
              </a:spcAft>
              <a:buClr>
                <a:srgbClr val="000000"/>
              </a:buClr>
              <a:buSzPts val="1100"/>
              <a:buFont typeface="Arial"/>
              <a:buNone/>
            </a:pPr>
            <a:r>
              <a:rPr b="1" i="0" lang="pt-BR" sz="1100" u="none" cap="none" strike="noStrike">
                <a:solidFill>
                  <a:srgbClr val="FFFFFF"/>
                </a:solidFill>
                <a:latin typeface="Roboto"/>
                <a:ea typeface="Roboto"/>
                <a:cs typeface="Roboto"/>
                <a:sym typeface="Roboto"/>
              </a:rPr>
              <a:t>THREATS</a:t>
            </a:r>
            <a:br>
              <a:rPr b="1" i="0" lang="pt-BR" sz="1100" u="none" cap="none" strike="noStrike">
                <a:solidFill>
                  <a:srgbClr val="FFFFFF"/>
                </a:solidFill>
                <a:latin typeface="Roboto"/>
                <a:ea typeface="Roboto"/>
                <a:cs typeface="Roboto"/>
                <a:sym typeface="Roboto"/>
              </a:rPr>
            </a:br>
            <a:r>
              <a:rPr b="1" i="0" lang="pt-BR" sz="1100" u="none" cap="none" strike="noStrike">
                <a:solidFill>
                  <a:srgbClr val="FFFFFF"/>
                </a:solidFill>
                <a:latin typeface="Roboto"/>
                <a:ea typeface="Roboto"/>
                <a:cs typeface="Roboto"/>
                <a:sym typeface="Roboto"/>
              </a:rPr>
              <a:t>(external to coalition)</a:t>
            </a:r>
            <a:endParaRPr b="1" i="0" sz="1100" u="none" cap="none" strike="noStrike">
              <a:solidFill>
                <a:srgbClr val="000000"/>
              </a:solidFill>
              <a:latin typeface="Roboto"/>
              <a:ea typeface="Roboto"/>
              <a:cs typeface="Roboto"/>
              <a:sym typeface="Roboto"/>
            </a:endParaRPr>
          </a:p>
        </p:txBody>
      </p:sp>
      <p:sp>
        <p:nvSpPr>
          <p:cNvPr id="85" name="Google Shape;85;p3"/>
          <p:cNvSpPr/>
          <p:nvPr/>
        </p:nvSpPr>
        <p:spPr>
          <a:xfrm>
            <a:off x="498000" y="964800"/>
            <a:ext cx="4179900" cy="1717800"/>
          </a:xfrm>
          <a:prstGeom prst="rect">
            <a:avLst/>
          </a:prstGeom>
          <a:solidFill>
            <a:srgbClr val="DDEBD8"/>
          </a:solidFill>
          <a:ln cap="flat" cmpd="sng" w="9525">
            <a:solidFill>
              <a:schemeClr val="dk2"/>
            </a:solidFill>
            <a:prstDash val="solid"/>
            <a:round/>
            <a:headEnd len="sm" w="sm" type="none"/>
            <a:tailEnd len="sm" w="sm" type="none"/>
          </a:ln>
        </p:spPr>
        <p:txBody>
          <a:bodyPr anchorCtr="0" anchor="t" bIns="54000" lIns="54000" spcFirstLastPara="1" rIns="54000" wrap="square" tIns="54000">
            <a:noAutofit/>
          </a:bodyPr>
          <a:lstStyle/>
          <a:p>
            <a:pPr indent="0" lvl="0" marL="0" marR="0" rtl="0" algn="l">
              <a:lnSpc>
                <a:spcPct val="100000"/>
              </a:lnSpc>
              <a:spcBef>
                <a:spcPts val="0"/>
              </a:spcBef>
              <a:spcAft>
                <a:spcPts val="0"/>
              </a:spcAft>
              <a:buClr>
                <a:srgbClr val="000000"/>
              </a:buClr>
              <a:buSzPts val="950"/>
              <a:buFont typeface="Arial"/>
              <a:buNone/>
            </a:pPr>
            <a:r>
              <a:rPr b="0" i="0" lang="pt-BR" sz="950" u="none" cap="none" strike="noStrike">
                <a:solidFill>
                  <a:srgbClr val="000000"/>
                </a:solidFill>
                <a:latin typeface="Roboto"/>
                <a:ea typeface="Roboto"/>
                <a:cs typeface="Roboto"/>
                <a:sym typeface="Roboto"/>
              </a:rPr>
              <a:t>There are senior decision maker bureaucrats (7) in the group who know the system well &amp; can change /improve foundational learning at system level </a:t>
            </a:r>
            <a:endParaRPr/>
          </a:p>
          <a:p>
            <a:pPr indent="-150324" lvl="0" marL="179999" marR="0" rtl="0" algn="l">
              <a:lnSpc>
                <a:spcPct val="100000"/>
              </a:lnSpc>
              <a:spcBef>
                <a:spcPts val="600"/>
              </a:spcBef>
              <a:spcAft>
                <a:spcPts val="0"/>
              </a:spcAft>
              <a:buClr>
                <a:srgbClr val="000000"/>
              </a:buClr>
              <a:buSzPts val="950"/>
              <a:buFont typeface="Roboto"/>
              <a:buChar char="●"/>
            </a:pPr>
            <a:r>
              <a:rPr b="0" i="0" lang="pt-BR" sz="950" u="none" cap="none" strike="noStrike">
                <a:solidFill>
                  <a:srgbClr val="000000"/>
                </a:solidFill>
                <a:latin typeface="Roboto"/>
                <a:ea typeface="Roboto"/>
                <a:cs typeface="Roboto"/>
                <a:sym typeface="Roboto"/>
              </a:rPr>
              <a:t>There are 8 CSO/Industry partners who are strong leaders /influencers and have been on the cutting edge of innovations, policies and reforms - some invested deeply in Foundational Learning assessments and actions - leadership and teachers training that produces results </a:t>
            </a:r>
            <a:endParaRPr/>
          </a:p>
          <a:p>
            <a:pPr indent="-150324" lvl="0" marL="179999" marR="0" rtl="0" algn="l">
              <a:lnSpc>
                <a:spcPct val="100000"/>
              </a:lnSpc>
              <a:spcBef>
                <a:spcPts val="0"/>
              </a:spcBef>
              <a:spcAft>
                <a:spcPts val="0"/>
              </a:spcAft>
              <a:buClr>
                <a:srgbClr val="000000"/>
              </a:buClr>
              <a:buSzPts val="950"/>
              <a:buFont typeface="Roboto"/>
              <a:buChar char="●"/>
            </a:pPr>
            <a:r>
              <a:rPr b="0" i="0" lang="pt-BR" sz="950" u="none" cap="none" strike="noStrike">
                <a:solidFill>
                  <a:srgbClr val="000000"/>
                </a:solidFill>
                <a:latin typeface="Roboto"/>
                <a:ea typeface="Roboto"/>
                <a:cs typeface="Roboto"/>
                <a:sym typeface="Roboto"/>
              </a:rPr>
              <a:t>Of the latter there are 2 who are part of communications/actions campaigns  they can provide key messages for the interventions </a:t>
            </a:r>
            <a:endParaRPr/>
          </a:p>
          <a:p>
            <a:pPr indent="-150324" lvl="0" marL="179999" marR="0" rtl="0" algn="l">
              <a:lnSpc>
                <a:spcPct val="100000"/>
              </a:lnSpc>
              <a:spcBef>
                <a:spcPts val="0"/>
              </a:spcBef>
              <a:spcAft>
                <a:spcPts val="0"/>
              </a:spcAft>
              <a:buClr>
                <a:srgbClr val="000000"/>
              </a:buClr>
              <a:buSzPts val="950"/>
              <a:buFont typeface="Roboto"/>
              <a:buChar char="●"/>
            </a:pPr>
            <a:r>
              <a:rPr b="0" i="0" lang="pt-BR" sz="950" u="none" cap="none" strike="noStrike">
                <a:solidFill>
                  <a:srgbClr val="000000"/>
                </a:solidFill>
                <a:latin typeface="Roboto"/>
                <a:ea typeface="Roboto"/>
                <a:cs typeface="Roboto"/>
                <a:sym typeface="Roboto"/>
              </a:rPr>
              <a:t>the bureaucrats that have led the SS P- local level action group for FL have been amazing  in KP, Punjab and Sindh </a:t>
            </a:r>
            <a:endParaRPr/>
          </a:p>
        </p:txBody>
      </p:sp>
      <p:sp>
        <p:nvSpPr>
          <p:cNvPr id="86" name="Google Shape;86;p3"/>
          <p:cNvSpPr/>
          <p:nvPr/>
        </p:nvSpPr>
        <p:spPr>
          <a:xfrm>
            <a:off x="4770650" y="953500"/>
            <a:ext cx="4179900" cy="1717800"/>
          </a:xfrm>
          <a:prstGeom prst="rect">
            <a:avLst/>
          </a:prstGeom>
          <a:solidFill>
            <a:srgbClr val="FADED0"/>
          </a:solidFill>
          <a:ln cap="flat" cmpd="sng" w="9525">
            <a:solidFill>
              <a:schemeClr val="dk2"/>
            </a:solidFill>
            <a:prstDash val="solid"/>
            <a:round/>
            <a:headEnd len="sm" w="sm" type="none"/>
            <a:tailEnd len="sm" w="sm" type="none"/>
          </a:ln>
        </p:spPr>
        <p:txBody>
          <a:bodyPr anchorCtr="0" anchor="t" bIns="54000" lIns="54000" spcFirstLastPara="1" rIns="54000" wrap="square" tIns="54000">
            <a:noAutofit/>
          </a:bodyPr>
          <a:lstStyle/>
          <a:p>
            <a:pPr indent="-150324" lvl="0" marL="179999" marR="0" rtl="0" algn="l">
              <a:lnSpc>
                <a:spcPct val="100000"/>
              </a:lnSpc>
              <a:spcBef>
                <a:spcPts val="0"/>
              </a:spcBef>
              <a:spcAft>
                <a:spcPts val="0"/>
              </a:spcAft>
              <a:buClr>
                <a:srgbClr val="000000"/>
              </a:buClr>
              <a:buSzPts val="950"/>
              <a:buFont typeface="Roboto"/>
              <a:buChar char="●"/>
            </a:pPr>
            <a:r>
              <a:rPr b="0" i="0" lang="pt-BR" sz="950" u="none" cap="none" strike="noStrike">
                <a:solidFill>
                  <a:srgbClr val="000000"/>
                </a:solidFill>
                <a:latin typeface="Roboto"/>
                <a:ea typeface="Roboto"/>
                <a:cs typeface="Roboto"/>
                <a:sym typeface="Roboto"/>
              </a:rPr>
              <a:t>Too many rival claims on time of senior decision maker fellows, due to floods and its aftermath, or generally too many assignments to give dedicated time for the fast paced South South- senior teams may not find time for the SS-P in spite of best intentions </a:t>
            </a:r>
            <a:endParaRPr/>
          </a:p>
          <a:p>
            <a:pPr indent="-150324" lvl="0" marL="179999" marR="0" rtl="0" algn="l">
              <a:lnSpc>
                <a:spcPct val="100000"/>
              </a:lnSpc>
              <a:spcBef>
                <a:spcPts val="0"/>
              </a:spcBef>
              <a:spcAft>
                <a:spcPts val="0"/>
              </a:spcAft>
              <a:buClr>
                <a:srgbClr val="000000"/>
              </a:buClr>
              <a:buSzPts val="950"/>
              <a:buFont typeface="Roboto"/>
              <a:buChar char="●"/>
            </a:pPr>
            <a:r>
              <a:rPr b="0" i="0" lang="pt-BR" sz="950" u="none" cap="none" strike="noStrike">
                <a:solidFill>
                  <a:srgbClr val="000000"/>
                </a:solidFill>
                <a:latin typeface="Roboto"/>
                <a:ea typeface="Roboto"/>
                <a:cs typeface="Roboto"/>
                <a:sym typeface="Roboto"/>
              </a:rPr>
              <a:t>Lacking urgency to agree on the way forward for  the interventions that will create public goods and sustain them in the short period of time </a:t>
            </a:r>
            <a:endParaRPr/>
          </a:p>
          <a:p>
            <a:pPr indent="-150324" lvl="0" marL="179999" marR="0" rtl="0" algn="l">
              <a:lnSpc>
                <a:spcPct val="100000"/>
              </a:lnSpc>
              <a:spcBef>
                <a:spcPts val="0"/>
              </a:spcBef>
              <a:spcAft>
                <a:spcPts val="0"/>
              </a:spcAft>
              <a:buClr>
                <a:srgbClr val="000000"/>
              </a:buClr>
              <a:buSzPts val="950"/>
              <a:buFont typeface="Roboto"/>
              <a:buChar char="●"/>
            </a:pPr>
            <a:r>
              <a:rPr b="0" i="0" lang="pt-BR" sz="950" u="none" cap="none" strike="noStrike">
                <a:solidFill>
                  <a:srgbClr val="000000"/>
                </a:solidFill>
                <a:latin typeface="Roboto"/>
                <a:ea typeface="Roboto"/>
                <a:cs typeface="Roboto"/>
                <a:sym typeface="Roboto"/>
              </a:rPr>
              <a:t>Slow in documenting the process as a critical anchor document on foundational learning and its crisis in Pakistan </a:t>
            </a:r>
            <a:endParaRPr/>
          </a:p>
          <a:p>
            <a:pPr indent="-150324" lvl="0" marL="179999" marR="0" rtl="0" algn="l">
              <a:lnSpc>
                <a:spcPct val="100000"/>
              </a:lnSpc>
              <a:spcBef>
                <a:spcPts val="0"/>
              </a:spcBef>
              <a:spcAft>
                <a:spcPts val="0"/>
              </a:spcAft>
              <a:buClr>
                <a:srgbClr val="000000"/>
              </a:buClr>
              <a:buSzPts val="950"/>
              <a:buFont typeface="Roboto"/>
              <a:buChar char="●"/>
            </a:pPr>
            <a:r>
              <a:rPr b="0" i="0" lang="pt-BR" sz="950" u="none" cap="none" strike="noStrike">
                <a:solidFill>
                  <a:srgbClr val="000000"/>
                </a:solidFill>
                <a:latin typeface="Roboto"/>
                <a:ea typeface="Roboto"/>
                <a:cs typeface="Roboto"/>
                <a:sym typeface="Roboto"/>
                <a:extLst>
                  <a:ext uri="http://customooxmlschemas.google.com/">
                    <go:slidesCustomData xmlns:go="http://customooxmlschemas.google.com/" textRoundtripDataId="0"/>
                  </a:ext>
                </a:extLst>
              </a:rPr>
              <a:t>Few extended Fellows are active -few clear and with delegated powers</a:t>
            </a:r>
            <a:r>
              <a:rPr b="0" i="0" lang="pt-BR" sz="950" u="none" cap="none" strike="noStrike">
                <a:solidFill>
                  <a:srgbClr val="000000"/>
                </a:solidFill>
                <a:latin typeface="Roboto"/>
                <a:ea typeface="Roboto"/>
                <a:cs typeface="Roboto"/>
                <a:sym typeface="Roboto"/>
              </a:rPr>
              <a:t> </a:t>
            </a:r>
            <a:endParaRPr/>
          </a:p>
          <a:p>
            <a:pPr indent="-150324" lvl="0" marL="179999" marR="0" rtl="0" algn="l">
              <a:lnSpc>
                <a:spcPct val="100000"/>
              </a:lnSpc>
              <a:spcBef>
                <a:spcPts val="0"/>
              </a:spcBef>
              <a:spcAft>
                <a:spcPts val="0"/>
              </a:spcAft>
              <a:buClr>
                <a:srgbClr val="000000"/>
              </a:buClr>
              <a:buSzPts val="950"/>
              <a:buFont typeface="Roboto"/>
              <a:buChar char="●"/>
            </a:pPr>
            <a:r>
              <a:rPr b="0" i="0" lang="pt-BR" sz="950" u="none" cap="none" strike="noStrike">
                <a:solidFill>
                  <a:srgbClr val="000000"/>
                </a:solidFill>
                <a:latin typeface="Roboto"/>
                <a:ea typeface="Roboto"/>
                <a:cs typeface="Roboto"/>
                <a:sym typeface="Roboto"/>
              </a:rPr>
              <a:t>CSOs are also very busy - find time with difficulty </a:t>
            </a:r>
            <a:endParaRPr/>
          </a:p>
        </p:txBody>
      </p:sp>
      <p:sp>
        <p:nvSpPr>
          <p:cNvPr id="87" name="Google Shape;87;p3"/>
          <p:cNvSpPr/>
          <p:nvPr/>
        </p:nvSpPr>
        <p:spPr>
          <a:xfrm>
            <a:off x="4770650" y="3241200"/>
            <a:ext cx="4179900" cy="1717800"/>
          </a:xfrm>
          <a:prstGeom prst="rect">
            <a:avLst/>
          </a:prstGeom>
          <a:solidFill>
            <a:srgbClr val="FADED0"/>
          </a:solidFill>
          <a:ln cap="flat" cmpd="sng" w="9525">
            <a:solidFill>
              <a:schemeClr val="dk2"/>
            </a:solidFill>
            <a:prstDash val="solid"/>
            <a:round/>
            <a:headEnd len="sm" w="sm" type="none"/>
            <a:tailEnd len="sm" w="sm" type="none"/>
          </a:ln>
        </p:spPr>
        <p:txBody>
          <a:bodyPr anchorCtr="0" anchor="t" bIns="54000" lIns="54000" spcFirstLastPara="1" rIns="54000" wrap="square" tIns="54000">
            <a:noAutofit/>
          </a:bodyPr>
          <a:lstStyle/>
          <a:p>
            <a:pPr indent="-150324" lvl="0" marL="179999" marR="0" rtl="0" algn="l">
              <a:lnSpc>
                <a:spcPct val="100000"/>
              </a:lnSpc>
              <a:spcBef>
                <a:spcPts val="0"/>
              </a:spcBef>
              <a:spcAft>
                <a:spcPts val="0"/>
              </a:spcAft>
              <a:buClr>
                <a:srgbClr val="000000"/>
              </a:buClr>
              <a:buSzPts val="950"/>
              <a:buFont typeface="Roboto"/>
              <a:buChar char="●"/>
            </a:pPr>
            <a:r>
              <a:rPr b="0" i="0" lang="pt-BR" sz="950" u="none" cap="none" strike="noStrike">
                <a:solidFill>
                  <a:srgbClr val="000000"/>
                </a:solidFill>
                <a:latin typeface="Roboto"/>
                <a:ea typeface="Roboto"/>
                <a:cs typeface="Roboto"/>
                <a:sym typeface="Roboto"/>
              </a:rPr>
              <a:t>Education still with very poor /chronically low budgets less than 2% of GDP expenditures</a:t>
            </a:r>
            <a:endParaRPr/>
          </a:p>
          <a:p>
            <a:pPr indent="-150324" lvl="0" marL="179999" marR="0" rtl="0" algn="l">
              <a:lnSpc>
                <a:spcPct val="100000"/>
              </a:lnSpc>
              <a:spcBef>
                <a:spcPts val="0"/>
              </a:spcBef>
              <a:spcAft>
                <a:spcPts val="0"/>
              </a:spcAft>
              <a:buClr>
                <a:srgbClr val="000000"/>
              </a:buClr>
              <a:buSzPts val="950"/>
              <a:buFont typeface="Roboto"/>
              <a:buChar char="●"/>
            </a:pPr>
            <a:r>
              <a:rPr b="0" i="0" lang="pt-BR" sz="950" u="none" cap="none" strike="noStrike">
                <a:solidFill>
                  <a:srgbClr val="000000"/>
                </a:solidFill>
                <a:latin typeface="Roboto"/>
                <a:ea typeface="Roboto"/>
                <a:cs typeface="Roboto"/>
                <a:sym typeface="Roboto"/>
              </a:rPr>
              <a:t>Other crises will supersede education in terms of attention: the policial mess/crisis; the emergency crisis of infrastructure damage, the climate change crisis - how can education get attention amidst rivals unless it also piggy backs on them ?</a:t>
            </a:r>
            <a:endParaRPr/>
          </a:p>
          <a:p>
            <a:pPr indent="-150324" lvl="0" marL="179999" marR="0" rtl="0" algn="l">
              <a:lnSpc>
                <a:spcPct val="100000"/>
              </a:lnSpc>
              <a:spcBef>
                <a:spcPts val="0"/>
              </a:spcBef>
              <a:spcAft>
                <a:spcPts val="0"/>
              </a:spcAft>
              <a:buClr>
                <a:srgbClr val="000000"/>
              </a:buClr>
              <a:buSzPts val="950"/>
              <a:buFont typeface="Roboto"/>
              <a:buChar char="●"/>
            </a:pPr>
            <a:r>
              <a:rPr b="0" i="0" lang="pt-BR" sz="950" u="none" cap="none" strike="noStrike">
                <a:solidFill>
                  <a:srgbClr val="000000"/>
                </a:solidFill>
                <a:latin typeface="Roboto"/>
                <a:ea typeface="Roboto"/>
                <a:cs typeface="Roboto"/>
                <a:sym typeface="Roboto"/>
              </a:rPr>
              <a:t>Project mode mentality - doing little things that don’t add up and it will take decades for Pakistan to catch up as the metrics/data shows flat trends that will only go down if not attended to urgently </a:t>
            </a:r>
            <a:endParaRPr/>
          </a:p>
          <a:p>
            <a:pPr indent="-150324" lvl="0" marL="179999" marR="0" rtl="0" algn="l">
              <a:lnSpc>
                <a:spcPct val="100000"/>
              </a:lnSpc>
              <a:spcBef>
                <a:spcPts val="0"/>
              </a:spcBef>
              <a:spcAft>
                <a:spcPts val="0"/>
              </a:spcAft>
              <a:buClr>
                <a:srgbClr val="000000"/>
              </a:buClr>
              <a:buSzPts val="950"/>
              <a:buFont typeface="Roboto"/>
              <a:buChar char="●"/>
            </a:pPr>
            <a:r>
              <a:rPr b="0" i="0" lang="pt-BR" sz="950" u="none" cap="none" strike="noStrike">
                <a:solidFill>
                  <a:srgbClr val="000000"/>
                </a:solidFill>
                <a:latin typeface="Roboto"/>
                <a:ea typeface="Roboto"/>
                <a:cs typeface="Roboto"/>
                <a:sym typeface="Roboto"/>
              </a:rPr>
              <a:t>Coalitions do not stand the test of time may fall apart </a:t>
            </a:r>
            <a:endParaRPr/>
          </a:p>
          <a:p>
            <a:pPr indent="-150324" lvl="0" marL="179999" marR="0" rtl="0" algn="l">
              <a:lnSpc>
                <a:spcPct val="100000"/>
              </a:lnSpc>
              <a:spcBef>
                <a:spcPts val="0"/>
              </a:spcBef>
              <a:spcAft>
                <a:spcPts val="0"/>
              </a:spcAft>
              <a:buClr>
                <a:srgbClr val="000000"/>
              </a:buClr>
              <a:buSzPts val="950"/>
              <a:buFont typeface="Roboto"/>
              <a:buChar char="●"/>
            </a:pPr>
            <a:r>
              <a:rPr b="0" i="0" lang="pt-BR" sz="950" u="none" cap="none" strike="noStrike">
                <a:solidFill>
                  <a:srgbClr val="000000"/>
                </a:solidFill>
                <a:latin typeface="Roboto"/>
                <a:ea typeface="Roboto"/>
                <a:cs typeface="Roboto"/>
                <a:sym typeface="Roboto"/>
              </a:rPr>
              <a:t>Elections are around the corner - all senior bureaucrats may be transferred by April 2023</a:t>
            </a:r>
            <a:endParaRPr/>
          </a:p>
        </p:txBody>
      </p:sp>
      <p:sp>
        <p:nvSpPr>
          <p:cNvPr id="88" name="Google Shape;88;p3"/>
          <p:cNvSpPr/>
          <p:nvPr/>
        </p:nvSpPr>
        <p:spPr>
          <a:xfrm>
            <a:off x="498000" y="3252500"/>
            <a:ext cx="4179900" cy="1717800"/>
          </a:xfrm>
          <a:prstGeom prst="rect">
            <a:avLst/>
          </a:prstGeom>
          <a:solidFill>
            <a:srgbClr val="DDEBD8"/>
          </a:solidFill>
          <a:ln cap="flat" cmpd="sng" w="9525">
            <a:solidFill>
              <a:schemeClr val="dk2"/>
            </a:solidFill>
            <a:prstDash val="solid"/>
            <a:round/>
            <a:headEnd len="sm" w="sm" type="none"/>
            <a:tailEnd len="sm" w="sm" type="none"/>
          </a:ln>
        </p:spPr>
        <p:txBody>
          <a:bodyPr anchorCtr="0" anchor="t" bIns="54000" lIns="54000" spcFirstLastPara="1" rIns="54000" wrap="square" tIns="54000">
            <a:noAutofit/>
          </a:bodyPr>
          <a:lstStyle/>
          <a:p>
            <a:pPr indent="-150324" lvl="0" marL="179999" marR="0" rtl="0" algn="l">
              <a:lnSpc>
                <a:spcPct val="100000"/>
              </a:lnSpc>
              <a:spcBef>
                <a:spcPts val="0"/>
              </a:spcBef>
              <a:spcAft>
                <a:spcPts val="0"/>
              </a:spcAft>
              <a:buClr>
                <a:srgbClr val="000000"/>
              </a:buClr>
              <a:buSzPts val="950"/>
              <a:buFont typeface="Roboto"/>
              <a:buChar char="●"/>
            </a:pPr>
            <a:r>
              <a:rPr b="0" i="0" lang="pt-BR" sz="950" u="none" cap="none" strike="noStrike">
                <a:solidFill>
                  <a:srgbClr val="000000"/>
                </a:solidFill>
                <a:latin typeface="Roboto"/>
                <a:ea typeface="Roboto"/>
                <a:cs typeface="Roboto"/>
                <a:sym typeface="Roboto"/>
              </a:rPr>
              <a:t>There is a huge nationwide urgency -and ASK by the public about what ails the education system -what can people do to accelerate the pace of remedies/reform and transformation  </a:t>
            </a:r>
            <a:endParaRPr/>
          </a:p>
          <a:p>
            <a:pPr indent="-150324" lvl="0" marL="179999" marR="0" rtl="0" algn="l">
              <a:lnSpc>
                <a:spcPct val="100000"/>
              </a:lnSpc>
              <a:spcBef>
                <a:spcPts val="0"/>
              </a:spcBef>
              <a:spcAft>
                <a:spcPts val="0"/>
              </a:spcAft>
              <a:buClr>
                <a:srgbClr val="000000"/>
              </a:buClr>
              <a:buSzPts val="950"/>
              <a:buFont typeface="Roboto"/>
              <a:buChar char="●"/>
            </a:pPr>
            <a:r>
              <a:rPr b="0" i="0" lang="pt-BR" sz="950" u="none" cap="none" strike="noStrike">
                <a:solidFill>
                  <a:srgbClr val="000000"/>
                </a:solidFill>
                <a:latin typeface="Roboto"/>
                <a:ea typeface="Roboto"/>
                <a:cs typeface="Roboto"/>
                <a:sym typeface="Roboto"/>
              </a:rPr>
              <a:t>Goverments are in a ‘reform at scale mood’ especially in provinces majorly affected by the floods (in Sindh 60% of schools are fully/partia</a:t>
            </a:r>
            <a:r>
              <a:rPr lang="pt-BR" sz="950">
                <a:latin typeface="Roboto"/>
                <a:ea typeface="Roboto"/>
                <a:cs typeface="Roboto"/>
                <a:sym typeface="Roboto"/>
              </a:rPr>
              <a:t>l</a:t>
            </a:r>
            <a:r>
              <a:rPr b="0" i="0" lang="pt-BR" sz="950" u="none" cap="none" strike="noStrike">
                <a:solidFill>
                  <a:srgbClr val="000000"/>
                </a:solidFill>
                <a:latin typeface="Roboto"/>
                <a:ea typeface="Roboto"/>
                <a:cs typeface="Roboto"/>
                <a:sym typeface="Roboto"/>
              </a:rPr>
              <a:t>ly destroyed - urgency in the air </a:t>
            </a:r>
            <a:endParaRPr/>
          </a:p>
          <a:p>
            <a:pPr indent="-150324" lvl="0" marL="179999" marR="0" rtl="0" algn="l">
              <a:lnSpc>
                <a:spcPct val="100000"/>
              </a:lnSpc>
              <a:spcBef>
                <a:spcPts val="0"/>
              </a:spcBef>
              <a:spcAft>
                <a:spcPts val="0"/>
              </a:spcAft>
              <a:buClr>
                <a:srgbClr val="000000"/>
              </a:buClr>
              <a:buSzPts val="950"/>
              <a:buFont typeface="Roboto"/>
              <a:buChar char="●"/>
            </a:pPr>
            <a:r>
              <a:rPr b="0" i="0" lang="pt-BR" sz="950" u="none" cap="none" strike="noStrike">
                <a:solidFill>
                  <a:srgbClr val="000000"/>
                </a:solidFill>
                <a:latin typeface="Roboto"/>
                <a:ea typeface="Roboto"/>
                <a:cs typeface="Roboto"/>
                <a:sym typeface="Roboto"/>
              </a:rPr>
              <a:t>Readiness and responsiveness to education transformation is everywhere in search of  new ways of coming together for Education Action- who will cast the first stone? what are the critical solutions  </a:t>
            </a:r>
            <a:endParaRPr/>
          </a:p>
          <a:p>
            <a:pPr indent="-150324" lvl="0" marL="179999" marR="0" rtl="0" algn="l">
              <a:lnSpc>
                <a:spcPct val="100000"/>
              </a:lnSpc>
              <a:spcBef>
                <a:spcPts val="0"/>
              </a:spcBef>
              <a:spcAft>
                <a:spcPts val="0"/>
              </a:spcAft>
              <a:buClr>
                <a:srgbClr val="000000"/>
              </a:buClr>
              <a:buSzPts val="950"/>
              <a:buFont typeface="Roboto"/>
              <a:buChar char="●"/>
            </a:pPr>
            <a:r>
              <a:rPr b="0" i="0" lang="pt-BR" sz="950" u="none" cap="none" strike="noStrike">
                <a:solidFill>
                  <a:srgbClr val="000000"/>
                </a:solidFill>
                <a:latin typeface="Roboto"/>
                <a:ea typeface="Roboto"/>
                <a:cs typeface="Roboto"/>
                <a:sym typeface="Roboto"/>
              </a:rPr>
              <a:t>Digital Solutions/distance learning opportunities - with partners </a:t>
            </a:r>
            <a:endParaRPr/>
          </a:p>
          <a:p>
            <a:pPr indent="-150324" lvl="0" marL="179999" marR="0" rtl="0" algn="l">
              <a:lnSpc>
                <a:spcPct val="100000"/>
              </a:lnSpc>
              <a:spcBef>
                <a:spcPts val="0"/>
              </a:spcBef>
              <a:spcAft>
                <a:spcPts val="0"/>
              </a:spcAft>
              <a:buClr>
                <a:srgbClr val="000000"/>
              </a:buClr>
              <a:buSzPts val="950"/>
              <a:buFont typeface="Roboto"/>
              <a:buChar char="●"/>
            </a:pPr>
            <a:r>
              <a:rPr b="0" i="0" lang="pt-BR" sz="950" u="none" cap="none" strike="noStrike">
                <a:solidFill>
                  <a:srgbClr val="000000"/>
                </a:solidFill>
                <a:latin typeface="Roboto"/>
                <a:ea typeface="Roboto"/>
                <a:cs typeface="Roboto"/>
                <a:sym typeface="Roboto"/>
              </a:rPr>
              <a:t>Pakistan a success story of public private partnerships to build on </a:t>
            </a:r>
            <a:endParaRPr/>
          </a:p>
        </p:txBody>
      </p:sp>
      <p:sp>
        <p:nvSpPr>
          <p:cNvPr id="89" name="Google Shape;89;p3"/>
          <p:cNvSpPr/>
          <p:nvPr/>
        </p:nvSpPr>
        <p:spPr>
          <a:xfrm rot="-5400000">
            <a:off x="-798200" y="1461150"/>
            <a:ext cx="2195100" cy="211800"/>
          </a:xfrm>
          <a:prstGeom prst="rect">
            <a:avLst/>
          </a:prstGeom>
          <a:solidFill>
            <a:srgbClr val="CCCCCC"/>
          </a:solidFill>
          <a:ln cap="flat" cmpd="sng" w="9525">
            <a:solidFill>
              <a:schemeClr val="dk2"/>
            </a:solidFill>
            <a:prstDash val="solid"/>
            <a:round/>
            <a:headEnd len="sm" w="sm" type="none"/>
            <a:tailEnd len="sm" w="sm" type="none"/>
          </a:ln>
        </p:spPr>
        <p:txBody>
          <a:bodyPr anchorCtr="0" anchor="ctr" bIns="54000" lIns="54000" spcFirstLastPara="1" rIns="54000" wrap="square" tIns="54000">
            <a:noAutofit/>
          </a:bodyPr>
          <a:lstStyle/>
          <a:p>
            <a:pPr indent="0" lvl="0" marL="0" marR="0" rtl="0" algn="ctr">
              <a:lnSpc>
                <a:spcPct val="100000"/>
              </a:lnSpc>
              <a:spcBef>
                <a:spcPts val="0"/>
              </a:spcBef>
              <a:spcAft>
                <a:spcPts val="0"/>
              </a:spcAft>
              <a:buClr>
                <a:srgbClr val="000000"/>
              </a:buClr>
              <a:buSzPts val="1100"/>
              <a:buFont typeface="Arial"/>
              <a:buNone/>
            </a:pPr>
            <a:r>
              <a:rPr b="1" i="0" lang="pt-BR" sz="1100" u="none" cap="none" strike="noStrike">
                <a:solidFill>
                  <a:srgbClr val="F3F3F3"/>
                </a:solidFill>
                <a:latin typeface="Roboto"/>
                <a:ea typeface="Roboto"/>
                <a:cs typeface="Roboto"/>
                <a:sym typeface="Roboto"/>
              </a:rPr>
              <a:t>INTERNAL</a:t>
            </a:r>
            <a:endParaRPr b="1" i="0" sz="1100" u="none" cap="none" strike="noStrike">
              <a:solidFill>
                <a:srgbClr val="000000"/>
              </a:solidFill>
              <a:latin typeface="Roboto"/>
              <a:ea typeface="Roboto"/>
              <a:cs typeface="Roboto"/>
              <a:sym typeface="Roboto"/>
            </a:endParaRPr>
          </a:p>
        </p:txBody>
      </p:sp>
      <p:sp>
        <p:nvSpPr>
          <p:cNvPr id="90" name="Google Shape;90;p3"/>
          <p:cNvSpPr/>
          <p:nvPr/>
        </p:nvSpPr>
        <p:spPr>
          <a:xfrm rot="-5400000">
            <a:off x="-802250" y="3764200"/>
            <a:ext cx="2203200" cy="211800"/>
          </a:xfrm>
          <a:prstGeom prst="rect">
            <a:avLst/>
          </a:prstGeom>
          <a:solidFill>
            <a:srgbClr val="CCCCCC"/>
          </a:solidFill>
          <a:ln cap="flat" cmpd="sng" w="9525">
            <a:solidFill>
              <a:schemeClr val="dk2"/>
            </a:solidFill>
            <a:prstDash val="solid"/>
            <a:round/>
            <a:headEnd len="sm" w="sm" type="none"/>
            <a:tailEnd len="sm" w="sm" type="none"/>
          </a:ln>
        </p:spPr>
        <p:txBody>
          <a:bodyPr anchorCtr="0" anchor="ctr" bIns="54000" lIns="54000" spcFirstLastPara="1" rIns="54000" wrap="square" tIns="54000">
            <a:noAutofit/>
          </a:bodyPr>
          <a:lstStyle/>
          <a:p>
            <a:pPr indent="0" lvl="0" marL="0" marR="0" rtl="0" algn="ctr">
              <a:lnSpc>
                <a:spcPct val="100000"/>
              </a:lnSpc>
              <a:spcBef>
                <a:spcPts val="0"/>
              </a:spcBef>
              <a:spcAft>
                <a:spcPts val="0"/>
              </a:spcAft>
              <a:buClr>
                <a:srgbClr val="000000"/>
              </a:buClr>
              <a:buSzPts val="1100"/>
              <a:buFont typeface="Arial"/>
              <a:buNone/>
            </a:pPr>
            <a:r>
              <a:rPr b="1" i="0" lang="pt-BR" sz="1100" u="none" cap="none" strike="noStrike">
                <a:solidFill>
                  <a:srgbClr val="F3F3F3"/>
                </a:solidFill>
                <a:latin typeface="Roboto"/>
                <a:ea typeface="Roboto"/>
                <a:cs typeface="Roboto"/>
                <a:sym typeface="Roboto"/>
              </a:rPr>
              <a:t>EXTERNAL</a:t>
            </a:r>
            <a:endParaRPr b="1" i="0" sz="1100" u="none" cap="none" strike="noStrike">
              <a:solidFill>
                <a:srgbClr val="000000"/>
              </a:solidFill>
              <a:latin typeface="Roboto"/>
              <a:ea typeface="Roboto"/>
              <a:cs typeface="Roboto"/>
              <a:sym typeface="Robo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cxnSp>
        <p:nvCxnSpPr>
          <p:cNvPr id="95" name="Google Shape;95;p4"/>
          <p:cNvCxnSpPr/>
          <p:nvPr/>
        </p:nvCxnSpPr>
        <p:spPr>
          <a:xfrm>
            <a:off x="9034150" y="160650"/>
            <a:ext cx="0" cy="4831200"/>
          </a:xfrm>
          <a:prstGeom prst="straightConnector1">
            <a:avLst/>
          </a:prstGeom>
          <a:noFill/>
          <a:ln cap="flat" cmpd="sng" w="38100">
            <a:solidFill>
              <a:srgbClr val="D9D9D9"/>
            </a:solidFill>
            <a:prstDash val="solid"/>
            <a:round/>
            <a:headEnd len="sm" w="sm" type="none"/>
            <a:tailEnd len="med" w="med" type="triangle"/>
          </a:ln>
        </p:spPr>
      </p:cxnSp>
      <p:sp>
        <p:nvSpPr>
          <p:cNvPr id="96" name="Google Shape;96;p4"/>
          <p:cNvSpPr/>
          <p:nvPr/>
        </p:nvSpPr>
        <p:spPr>
          <a:xfrm>
            <a:off x="194850" y="150800"/>
            <a:ext cx="8754000" cy="552600"/>
          </a:xfrm>
          <a:prstGeom prst="rect">
            <a:avLst/>
          </a:prstGeom>
          <a:solidFill>
            <a:srgbClr val="934279"/>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pt-BR" sz="1200" u="none" cap="none" strike="noStrike">
                <a:solidFill>
                  <a:schemeClr val="lt1"/>
                </a:solidFill>
                <a:latin typeface="Roboto"/>
                <a:ea typeface="Roboto"/>
                <a:cs typeface="Roboto"/>
                <a:sym typeface="Roboto"/>
              </a:rPr>
              <a:t>COALITION OBJECTIVE</a:t>
            </a:r>
            <a:endParaRPr b="1" i="0" sz="1200" u="none" cap="none" strike="noStrike">
              <a:solidFill>
                <a:schemeClr val="lt1"/>
              </a:solidFill>
              <a:latin typeface="Roboto"/>
              <a:ea typeface="Roboto"/>
              <a:cs typeface="Roboto"/>
              <a:sym typeface="Roboto"/>
            </a:endParaRPr>
          </a:p>
          <a:p>
            <a:pPr indent="0" lvl="0" marL="0" marR="0" rtl="0" algn="ctr">
              <a:lnSpc>
                <a:spcPct val="100000"/>
              </a:lnSpc>
              <a:spcBef>
                <a:spcPts val="0"/>
              </a:spcBef>
              <a:spcAft>
                <a:spcPts val="0"/>
              </a:spcAft>
              <a:buNone/>
            </a:pPr>
            <a:r>
              <a:rPr b="0" i="0" lang="pt-BR" sz="1200" u="none" cap="none" strike="noStrike">
                <a:solidFill>
                  <a:schemeClr val="lt1"/>
                </a:solidFill>
                <a:latin typeface="Roboto"/>
                <a:ea typeface="Roboto"/>
                <a:cs typeface="Roboto"/>
                <a:sym typeface="Roboto"/>
              </a:rPr>
              <a:t>All Children Learning by Grade 3</a:t>
            </a:r>
            <a:endParaRPr b="0" i="0" sz="1200" u="none" cap="none" strike="noStrike">
              <a:solidFill>
                <a:schemeClr val="lt1"/>
              </a:solidFill>
              <a:latin typeface="Roboto"/>
              <a:ea typeface="Roboto"/>
              <a:cs typeface="Roboto"/>
              <a:sym typeface="Roboto"/>
            </a:endParaRPr>
          </a:p>
        </p:txBody>
      </p:sp>
      <p:sp>
        <p:nvSpPr>
          <p:cNvPr id="97" name="Google Shape;97;p4"/>
          <p:cNvSpPr/>
          <p:nvPr/>
        </p:nvSpPr>
        <p:spPr>
          <a:xfrm>
            <a:off x="194850" y="778850"/>
            <a:ext cx="870600" cy="957600"/>
          </a:xfrm>
          <a:prstGeom prst="rect">
            <a:avLst/>
          </a:prstGeom>
          <a:noFill/>
          <a:ln cap="flat" cmpd="sng" w="19050">
            <a:solidFill>
              <a:srgbClr val="AF1281"/>
            </a:solidFill>
            <a:prstDash val="solid"/>
            <a:round/>
            <a:headEnd len="sm" w="sm" type="none"/>
            <a:tailEnd len="sm" w="sm" type="none"/>
          </a:ln>
        </p:spPr>
        <p:txBody>
          <a:bodyPr anchorCtr="0" anchor="ctr" bIns="54000" lIns="54000" spcFirstLastPara="1" rIns="54000" wrap="square" tIns="54000">
            <a:noAutofit/>
          </a:bodyPr>
          <a:lstStyle/>
          <a:p>
            <a:pPr indent="0" lvl="0" marL="0" marR="0" rtl="0" algn="ctr">
              <a:lnSpc>
                <a:spcPct val="100000"/>
              </a:lnSpc>
              <a:spcBef>
                <a:spcPts val="0"/>
              </a:spcBef>
              <a:spcAft>
                <a:spcPts val="0"/>
              </a:spcAft>
              <a:buClr>
                <a:srgbClr val="000000"/>
              </a:buClr>
              <a:buSzPts val="1000"/>
              <a:buFont typeface="Arial"/>
              <a:buNone/>
            </a:pPr>
            <a:r>
              <a:rPr b="1" i="0" lang="pt-BR" sz="1000" u="none" cap="none" strike="noStrike">
                <a:solidFill>
                  <a:srgbClr val="000000"/>
                </a:solidFill>
                <a:latin typeface="Roboto"/>
                <a:ea typeface="Roboto"/>
                <a:cs typeface="Roboto"/>
                <a:sym typeface="Roboto"/>
              </a:rPr>
              <a:t>STRATEGIES</a:t>
            </a:r>
            <a:endParaRPr b="0" i="0" sz="1000" u="none" cap="none" strike="noStrike">
              <a:solidFill>
                <a:srgbClr val="000000"/>
              </a:solidFill>
              <a:latin typeface="Roboto"/>
              <a:ea typeface="Roboto"/>
              <a:cs typeface="Roboto"/>
              <a:sym typeface="Roboto"/>
            </a:endParaRPr>
          </a:p>
        </p:txBody>
      </p:sp>
      <p:sp>
        <p:nvSpPr>
          <p:cNvPr id="98" name="Google Shape;98;p4"/>
          <p:cNvSpPr/>
          <p:nvPr/>
        </p:nvSpPr>
        <p:spPr>
          <a:xfrm>
            <a:off x="1148100" y="778850"/>
            <a:ext cx="1236000" cy="957600"/>
          </a:xfrm>
          <a:prstGeom prst="rect">
            <a:avLst/>
          </a:prstGeom>
          <a:solidFill>
            <a:srgbClr val="AF1281"/>
          </a:solidFill>
          <a:ln cap="flat" cmpd="sng" w="9525">
            <a:solidFill>
              <a:schemeClr val="dk2"/>
            </a:solidFill>
            <a:prstDash val="solid"/>
            <a:round/>
            <a:headEnd len="sm" w="sm" type="none"/>
            <a:tailEnd len="sm" w="sm" type="none"/>
          </a:ln>
        </p:spPr>
        <p:txBody>
          <a:bodyPr anchorCtr="0" anchor="ctr" bIns="54000" lIns="54000" spcFirstLastPara="1" rIns="54000" wrap="square" tIns="54000">
            <a:noAutofit/>
          </a:bodyPr>
          <a:lstStyle/>
          <a:p>
            <a:pPr indent="0" lvl="0" marL="0" marR="0" rtl="0" algn="ctr">
              <a:lnSpc>
                <a:spcPct val="100000"/>
              </a:lnSpc>
              <a:spcBef>
                <a:spcPts val="0"/>
              </a:spcBef>
              <a:spcAft>
                <a:spcPts val="0"/>
              </a:spcAft>
              <a:buClr>
                <a:srgbClr val="000000"/>
              </a:buClr>
              <a:buSzPts val="1100"/>
              <a:buFont typeface="Arial"/>
              <a:buNone/>
            </a:pPr>
            <a:r>
              <a:rPr b="0" i="0" lang="pt-BR" sz="1100" u="none" cap="none" strike="noStrike">
                <a:solidFill>
                  <a:schemeClr val="lt1"/>
                </a:solidFill>
                <a:latin typeface="Roboto"/>
                <a:ea typeface="Roboto"/>
                <a:cs typeface="Roboto"/>
                <a:sym typeface="Roboto"/>
              </a:rPr>
              <a:t>Formation of Village Clusters in Provinces, Data Collection as evidence</a:t>
            </a:r>
            <a:endParaRPr/>
          </a:p>
        </p:txBody>
      </p:sp>
      <p:sp>
        <p:nvSpPr>
          <p:cNvPr id="99" name="Google Shape;99;p4"/>
          <p:cNvSpPr/>
          <p:nvPr/>
        </p:nvSpPr>
        <p:spPr>
          <a:xfrm>
            <a:off x="2461095" y="778850"/>
            <a:ext cx="1236000" cy="957600"/>
          </a:xfrm>
          <a:prstGeom prst="rect">
            <a:avLst/>
          </a:prstGeom>
          <a:solidFill>
            <a:srgbClr val="AF1281"/>
          </a:solidFill>
          <a:ln cap="flat" cmpd="sng" w="9525">
            <a:solidFill>
              <a:schemeClr val="dk2"/>
            </a:solidFill>
            <a:prstDash val="solid"/>
            <a:round/>
            <a:headEnd len="sm" w="sm" type="none"/>
            <a:tailEnd len="sm" w="sm" type="none"/>
          </a:ln>
        </p:spPr>
        <p:txBody>
          <a:bodyPr anchorCtr="0" anchor="ctr" bIns="54000" lIns="54000" spcFirstLastPara="1" rIns="54000" wrap="square" tIns="54000">
            <a:noAutofit/>
          </a:bodyPr>
          <a:lstStyle/>
          <a:p>
            <a:pPr indent="0" lvl="0" marL="0" marR="0" rtl="0" algn="ctr">
              <a:lnSpc>
                <a:spcPct val="100000"/>
              </a:lnSpc>
              <a:spcBef>
                <a:spcPts val="0"/>
              </a:spcBef>
              <a:spcAft>
                <a:spcPts val="0"/>
              </a:spcAft>
              <a:buClr>
                <a:srgbClr val="000000"/>
              </a:buClr>
              <a:buSzPts val="1100"/>
              <a:buFont typeface="Arial"/>
              <a:buNone/>
            </a:pPr>
            <a:r>
              <a:rPr b="0" i="0" lang="pt-BR" sz="1100" u="none" cap="none" strike="noStrike">
                <a:solidFill>
                  <a:schemeClr val="lt1"/>
                </a:solidFill>
                <a:latin typeface="Roboto"/>
                <a:ea typeface="Roboto"/>
                <a:cs typeface="Roboto"/>
                <a:sym typeface="Roboto"/>
              </a:rPr>
              <a:t>Formation of local groups as Village Councils</a:t>
            </a:r>
            <a:endParaRPr b="0" i="0" sz="1100" u="none" cap="none" strike="noStrike">
              <a:solidFill>
                <a:schemeClr val="lt1"/>
              </a:solidFill>
              <a:latin typeface="Roboto"/>
              <a:ea typeface="Roboto"/>
              <a:cs typeface="Roboto"/>
              <a:sym typeface="Roboto"/>
            </a:endParaRPr>
          </a:p>
        </p:txBody>
      </p:sp>
      <p:sp>
        <p:nvSpPr>
          <p:cNvPr id="100" name="Google Shape;100;p4"/>
          <p:cNvSpPr/>
          <p:nvPr/>
        </p:nvSpPr>
        <p:spPr>
          <a:xfrm>
            <a:off x="3774090" y="778850"/>
            <a:ext cx="1236000" cy="957600"/>
          </a:xfrm>
          <a:prstGeom prst="rect">
            <a:avLst/>
          </a:prstGeom>
          <a:solidFill>
            <a:srgbClr val="AF1281"/>
          </a:solidFill>
          <a:ln cap="flat" cmpd="sng" w="9525">
            <a:solidFill>
              <a:schemeClr val="dk2"/>
            </a:solidFill>
            <a:prstDash val="solid"/>
            <a:round/>
            <a:headEnd len="sm" w="sm" type="none"/>
            <a:tailEnd len="sm" w="sm" type="none"/>
          </a:ln>
        </p:spPr>
        <p:txBody>
          <a:bodyPr anchorCtr="0" anchor="ctr" bIns="54000" lIns="54000" spcFirstLastPara="1" rIns="54000" wrap="square" tIns="54000">
            <a:noAutofit/>
          </a:bodyPr>
          <a:lstStyle/>
          <a:p>
            <a:pPr indent="0" lvl="0" marL="0" marR="0" rtl="0" algn="ctr">
              <a:lnSpc>
                <a:spcPct val="100000"/>
              </a:lnSpc>
              <a:spcBef>
                <a:spcPts val="0"/>
              </a:spcBef>
              <a:spcAft>
                <a:spcPts val="0"/>
              </a:spcAft>
              <a:buClr>
                <a:srgbClr val="000000"/>
              </a:buClr>
              <a:buSzPts val="1100"/>
              <a:buFont typeface="Arial"/>
              <a:buNone/>
            </a:pPr>
            <a:r>
              <a:rPr b="0" i="0" lang="pt-BR" sz="1100" u="none" cap="none" strike="noStrike">
                <a:solidFill>
                  <a:schemeClr val="lt1"/>
                </a:solidFill>
                <a:latin typeface="Roboto"/>
                <a:ea typeface="Roboto"/>
                <a:cs typeface="Roboto"/>
                <a:sym typeface="Roboto"/>
              </a:rPr>
              <a:t>Drafting Modules for trainings of teachers and local groups on Foundational Learning</a:t>
            </a:r>
            <a:endParaRPr b="0" i="0" sz="1100" u="none" cap="none" strike="noStrike">
              <a:solidFill>
                <a:schemeClr val="lt1"/>
              </a:solidFill>
              <a:latin typeface="Roboto"/>
              <a:ea typeface="Roboto"/>
              <a:cs typeface="Roboto"/>
              <a:sym typeface="Roboto"/>
            </a:endParaRPr>
          </a:p>
        </p:txBody>
      </p:sp>
      <p:sp>
        <p:nvSpPr>
          <p:cNvPr id="101" name="Google Shape;101;p4"/>
          <p:cNvSpPr/>
          <p:nvPr/>
        </p:nvSpPr>
        <p:spPr>
          <a:xfrm>
            <a:off x="5087085" y="778850"/>
            <a:ext cx="1236000" cy="957600"/>
          </a:xfrm>
          <a:prstGeom prst="rect">
            <a:avLst/>
          </a:prstGeom>
          <a:solidFill>
            <a:srgbClr val="AF1281"/>
          </a:solidFill>
          <a:ln cap="flat" cmpd="sng" w="9525">
            <a:solidFill>
              <a:schemeClr val="dk2"/>
            </a:solidFill>
            <a:prstDash val="solid"/>
            <a:round/>
            <a:headEnd len="sm" w="sm" type="none"/>
            <a:tailEnd len="sm" w="sm" type="none"/>
          </a:ln>
        </p:spPr>
        <p:txBody>
          <a:bodyPr anchorCtr="0" anchor="ctr" bIns="54000" lIns="54000" spcFirstLastPara="1" rIns="54000" wrap="square" tIns="54000">
            <a:noAutofit/>
          </a:bodyPr>
          <a:lstStyle/>
          <a:p>
            <a:pPr indent="0" lvl="0" marL="0" marR="0" rtl="0" algn="ctr">
              <a:lnSpc>
                <a:spcPct val="100000"/>
              </a:lnSpc>
              <a:spcBef>
                <a:spcPts val="0"/>
              </a:spcBef>
              <a:spcAft>
                <a:spcPts val="0"/>
              </a:spcAft>
              <a:buClr>
                <a:srgbClr val="000000"/>
              </a:buClr>
              <a:buSzPts val="1100"/>
              <a:buFont typeface="Arial"/>
              <a:buNone/>
            </a:pPr>
            <a:r>
              <a:rPr b="0" i="0" lang="pt-BR" sz="1100" u="none" cap="none" strike="noStrike">
                <a:solidFill>
                  <a:schemeClr val="lt1"/>
                </a:solidFill>
                <a:latin typeface="Roboto"/>
                <a:ea typeface="Roboto"/>
                <a:cs typeface="Roboto"/>
                <a:sym typeface="Roboto"/>
              </a:rPr>
              <a:t>FL Recovery Interventions via Local Groups/Village Councils</a:t>
            </a:r>
            <a:endParaRPr b="0" i="0" sz="1100" u="none" cap="none" strike="noStrike">
              <a:solidFill>
                <a:schemeClr val="lt1"/>
              </a:solidFill>
              <a:latin typeface="Roboto"/>
              <a:ea typeface="Roboto"/>
              <a:cs typeface="Roboto"/>
              <a:sym typeface="Roboto"/>
            </a:endParaRPr>
          </a:p>
        </p:txBody>
      </p:sp>
      <p:sp>
        <p:nvSpPr>
          <p:cNvPr id="102" name="Google Shape;102;p4"/>
          <p:cNvSpPr/>
          <p:nvPr/>
        </p:nvSpPr>
        <p:spPr>
          <a:xfrm>
            <a:off x="6400081" y="778850"/>
            <a:ext cx="1236000" cy="957600"/>
          </a:xfrm>
          <a:prstGeom prst="rect">
            <a:avLst/>
          </a:prstGeom>
          <a:solidFill>
            <a:srgbClr val="AF1281"/>
          </a:solidFill>
          <a:ln cap="flat" cmpd="sng" w="9525">
            <a:solidFill>
              <a:schemeClr val="dk2"/>
            </a:solidFill>
            <a:prstDash val="solid"/>
            <a:round/>
            <a:headEnd len="sm" w="sm" type="none"/>
            <a:tailEnd len="sm" w="sm" type="none"/>
          </a:ln>
        </p:spPr>
        <p:txBody>
          <a:bodyPr anchorCtr="0" anchor="ctr" bIns="54000" lIns="54000" spcFirstLastPara="1" rIns="54000" wrap="square" tIns="54000">
            <a:noAutofit/>
          </a:bodyPr>
          <a:lstStyle/>
          <a:p>
            <a:pPr indent="0" lvl="0" marL="0" marR="0" rtl="0" algn="ctr">
              <a:lnSpc>
                <a:spcPct val="100000"/>
              </a:lnSpc>
              <a:spcBef>
                <a:spcPts val="0"/>
              </a:spcBef>
              <a:spcAft>
                <a:spcPts val="0"/>
              </a:spcAft>
              <a:buNone/>
            </a:pPr>
            <a:r>
              <a:rPr b="0" i="0" lang="pt-BR" sz="1100" u="none" cap="none" strike="noStrike">
                <a:solidFill>
                  <a:schemeClr val="lt1"/>
                </a:solidFill>
                <a:latin typeface="Roboto"/>
                <a:ea typeface="Roboto"/>
                <a:cs typeface="Roboto"/>
                <a:sym typeface="Roboto"/>
              </a:rPr>
              <a:t>Drafting of a collective White Paper on FL</a:t>
            </a:r>
            <a:endParaRPr b="0" i="0" sz="1100" u="none" cap="none" strike="noStrike">
              <a:solidFill>
                <a:schemeClr val="lt1"/>
              </a:solidFill>
              <a:latin typeface="Roboto"/>
              <a:ea typeface="Roboto"/>
              <a:cs typeface="Roboto"/>
              <a:sym typeface="Roboto"/>
            </a:endParaRPr>
          </a:p>
        </p:txBody>
      </p:sp>
      <p:sp>
        <p:nvSpPr>
          <p:cNvPr id="103" name="Google Shape;103;p4"/>
          <p:cNvSpPr/>
          <p:nvPr/>
        </p:nvSpPr>
        <p:spPr>
          <a:xfrm>
            <a:off x="194850" y="1811988"/>
            <a:ext cx="870600" cy="1528500"/>
          </a:xfrm>
          <a:prstGeom prst="rect">
            <a:avLst/>
          </a:prstGeom>
          <a:noFill/>
          <a:ln cap="flat" cmpd="sng" w="19050">
            <a:solidFill>
              <a:srgbClr val="AF1281"/>
            </a:solidFill>
            <a:prstDash val="solid"/>
            <a:round/>
            <a:headEnd len="sm" w="sm" type="none"/>
            <a:tailEnd len="sm" w="sm" type="none"/>
          </a:ln>
        </p:spPr>
        <p:txBody>
          <a:bodyPr anchorCtr="0" anchor="ctr" bIns="54000" lIns="54000" spcFirstLastPara="1" rIns="54000" wrap="square" tIns="54000">
            <a:noAutofit/>
          </a:bodyPr>
          <a:lstStyle/>
          <a:p>
            <a:pPr indent="0" lvl="0" marL="0" marR="0" rtl="0" algn="ctr">
              <a:lnSpc>
                <a:spcPct val="100000"/>
              </a:lnSpc>
              <a:spcBef>
                <a:spcPts val="0"/>
              </a:spcBef>
              <a:spcAft>
                <a:spcPts val="0"/>
              </a:spcAft>
              <a:buClr>
                <a:srgbClr val="000000"/>
              </a:buClr>
              <a:buSzPts val="1000"/>
              <a:buFont typeface="Arial"/>
              <a:buNone/>
            </a:pPr>
            <a:r>
              <a:rPr b="1" i="0" lang="pt-BR" sz="1000" u="none" cap="none" strike="noStrike">
                <a:solidFill>
                  <a:srgbClr val="000000"/>
                </a:solidFill>
                <a:latin typeface="Roboto"/>
                <a:ea typeface="Roboto"/>
                <a:cs typeface="Roboto"/>
                <a:sym typeface="Roboto"/>
              </a:rPr>
              <a:t>KEY ACTIONS</a:t>
            </a:r>
            <a:endParaRPr b="0" i="0" sz="1000" u="none" cap="none" strike="noStrike">
              <a:solidFill>
                <a:srgbClr val="000000"/>
              </a:solidFill>
              <a:latin typeface="Roboto"/>
              <a:ea typeface="Roboto"/>
              <a:cs typeface="Roboto"/>
              <a:sym typeface="Roboto"/>
            </a:endParaRPr>
          </a:p>
        </p:txBody>
      </p:sp>
      <p:sp>
        <p:nvSpPr>
          <p:cNvPr id="104" name="Google Shape;104;p4"/>
          <p:cNvSpPr/>
          <p:nvPr/>
        </p:nvSpPr>
        <p:spPr>
          <a:xfrm>
            <a:off x="1148101" y="1811988"/>
            <a:ext cx="1236000" cy="1528500"/>
          </a:xfrm>
          <a:prstGeom prst="rect">
            <a:avLst/>
          </a:prstGeom>
          <a:solidFill>
            <a:srgbClr val="E9CEDA"/>
          </a:solidFill>
          <a:ln cap="flat" cmpd="sng" w="9525">
            <a:solidFill>
              <a:schemeClr val="dk2"/>
            </a:solidFill>
            <a:prstDash val="solid"/>
            <a:round/>
            <a:headEnd len="sm" w="sm" type="none"/>
            <a:tailEnd len="sm" w="sm" type="none"/>
          </a:ln>
        </p:spPr>
        <p:txBody>
          <a:bodyPr anchorCtr="0" anchor="t" bIns="54000" lIns="54000" spcFirstLastPara="1" rIns="54000" wrap="square" tIns="54000">
            <a:noAutofit/>
          </a:bodyPr>
          <a:lstStyle/>
          <a:p>
            <a:pPr indent="-63500" lvl="0" marL="89999" marR="0" rtl="0" algn="l">
              <a:lnSpc>
                <a:spcPct val="100000"/>
              </a:lnSpc>
              <a:spcBef>
                <a:spcPts val="0"/>
              </a:spcBef>
              <a:spcAft>
                <a:spcPts val="0"/>
              </a:spcAft>
              <a:buClr>
                <a:schemeClr val="dk1"/>
              </a:buClr>
              <a:buSzPts val="1000"/>
              <a:buFont typeface="Roboto"/>
              <a:buChar char="●"/>
            </a:pPr>
            <a:r>
              <a:rPr b="0" i="0" lang="pt-BR" sz="1000" u="none" cap="none" strike="noStrike">
                <a:solidFill>
                  <a:schemeClr val="dk1"/>
                </a:solidFill>
                <a:latin typeface="Roboto"/>
                <a:ea typeface="Roboto"/>
                <a:cs typeface="Roboto"/>
                <a:sym typeface="Roboto"/>
              </a:rPr>
              <a:t>Form 3-4 village clusters in provinces as prototype labs</a:t>
            </a:r>
            <a:endParaRPr/>
          </a:p>
          <a:p>
            <a:pPr indent="-63500" lvl="0" marL="89999" marR="0" rtl="0" algn="l">
              <a:lnSpc>
                <a:spcPct val="100000"/>
              </a:lnSpc>
              <a:spcBef>
                <a:spcPts val="0"/>
              </a:spcBef>
              <a:spcAft>
                <a:spcPts val="0"/>
              </a:spcAft>
              <a:buClr>
                <a:schemeClr val="dk1"/>
              </a:buClr>
              <a:buSzPts val="1000"/>
              <a:buFont typeface="Roboto"/>
              <a:buChar char="●"/>
            </a:pPr>
            <a:r>
              <a:rPr b="0" i="0" lang="pt-BR" sz="1000" u="none" cap="none" strike="noStrike">
                <a:solidFill>
                  <a:schemeClr val="dk1"/>
                </a:solidFill>
                <a:latin typeface="Roboto"/>
                <a:ea typeface="Roboto"/>
                <a:cs typeface="Roboto"/>
                <a:sym typeface="Roboto"/>
              </a:rPr>
              <a:t>Map evidence of foundational learning gaps in each cluster</a:t>
            </a:r>
            <a:endParaRPr/>
          </a:p>
          <a:p>
            <a:pPr indent="-63500" lvl="0" marL="89999" marR="0" rtl="0" algn="l">
              <a:lnSpc>
                <a:spcPct val="100000"/>
              </a:lnSpc>
              <a:spcBef>
                <a:spcPts val="0"/>
              </a:spcBef>
              <a:spcAft>
                <a:spcPts val="0"/>
              </a:spcAft>
              <a:buClr>
                <a:schemeClr val="dk1"/>
              </a:buClr>
              <a:buSzPts val="1000"/>
              <a:buFont typeface="Roboto"/>
              <a:buChar char="●"/>
            </a:pPr>
            <a:r>
              <a:rPr b="0" i="0" lang="pt-BR" sz="1000" u="none" cap="none" strike="noStrike">
                <a:solidFill>
                  <a:schemeClr val="dk1"/>
                </a:solidFill>
                <a:latin typeface="Roboto"/>
                <a:ea typeface="Roboto"/>
                <a:cs typeface="Roboto"/>
                <a:sym typeface="Roboto"/>
              </a:rPr>
              <a:t>Provide data for remediation</a:t>
            </a:r>
            <a:endParaRPr b="0" i="0" sz="1000" u="none" cap="none" strike="noStrike">
              <a:solidFill>
                <a:schemeClr val="dk1"/>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Roboto"/>
              <a:ea typeface="Roboto"/>
              <a:cs typeface="Roboto"/>
              <a:sym typeface="Roboto"/>
            </a:endParaRPr>
          </a:p>
        </p:txBody>
      </p:sp>
      <p:sp>
        <p:nvSpPr>
          <p:cNvPr id="105" name="Google Shape;105;p4"/>
          <p:cNvSpPr/>
          <p:nvPr/>
        </p:nvSpPr>
        <p:spPr>
          <a:xfrm>
            <a:off x="2461097" y="1811988"/>
            <a:ext cx="1236000" cy="1528500"/>
          </a:xfrm>
          <a:prstGeom prst="rect">
            <a:avLst/>
          </a:prstGeom>
          <a:solidFill>
            <a:srgbClr val="E9CEDA"/>
          </a:solidFill>
          <a:ln cap="flat" cmpd="sng" w="9525">
            <a:solidFill>
              <a:schemeClr val="dk2"/>
            </a:solidFill>
            <a:prstDash val="solid"/>
            <a:round/>
            <a:headEnd len="sm" w="sm" type="none"/>
            <a:tailEnd len="sm" w="sm" type="none"/>
          </a:ln>
        </p:spPr>
        <p:txBody>
          <a:bodyPr anchorCtr="0" anchor="t" bIns="54000" lIns="54000" spcFirstLastPara="1" rIns="54000" wrap="square" tIns="54000">
            <a:noAutofit/>
          </a:bodyPr>
          <a:lstStyle/>
          <a:p>
            <a:pPr indent="-63500" lvl="0" marL="89999" marR="0" rtl="0" algn="l">
              <a:lnSpc>
                <a:spcPct val="100000"/>
              </a:lnSpc>
              <a:spcBef>
                <a:spcPts val="0"/>
              </a:spcBef>
              <a:spcAft>
                <a:spcPts val="0"/>
              </a:spcAft>
              <a:buClr>
                <a:schemeClr val="dk1"/>
              </a:buClr>
              <a:buSzPts val="1000"/>
              <a:buFont typeface="Roboto"/>
              <a:buChar char="●"/>
            </a:pPr>
            <a:r>
              <a:rPr b="0" i="0" lang="pt-BR" sz="1000" u="none" cap="none" strike="noStrike">
                <a:solidFill>
                  <a:schemeClr val="dk1"/>
                </a:solidFill>
                <a:latin typeface="Roboto"/>
                <a:ea typeface="Roboto"/>
                <a:cs typeface="Roboto"/>
                <a:sym typeface="Roboto"/>
              </a:rPr>
              <a:t>Each village cluster to have One local Village Council formed after con</a:t>
            </a:r>
            <a:r>
              <a:rPr lang="pt-BR" sz="1000">
                <a:solidFill>
                  <a:schemeClr val="dk1"/>
                </a:solidFill>
                <a:latin typeface="Roboto"/>
                <a:ea typeface="Roboto"/>
                <a:cs typeface="Roboto"/>
                <a:sym typeface="Roboto"/>
              </a:rPr>
              <a:t>s</a:t>
            </a:r>
            <a:r>
              <a:rPr b="0" i="0" lang="pt-BR" sz="1000" u="none" cap="none" strike="noStrike">
                <a:solidFill>
                  <a:schemeClr val="dk1"/>
                </a:solidFill>
                <a:latin typeface="Roboto"/>
                <a:ea typeface="Roboto"/>
                <a:cs typeface="Roboto"/>
                <a:sym typeface="Roboto"/>
              </a:rPr>
              <a:t>ensus of S-S Fellows to s</a:t>
            </a:r>
            <a:r>
              <a:rPr lang="pt-BR" sz="1000">
                <a:solidFill>
                  <a:schemeClr val="dk1"/>
                </a:solidFill>
                <a:latin typeface="Roboto"/>
                <a:ea typeface="Roboto"/>
                <a:cs typeface="Roboto"/>
                <a:sym typeface="Roboto"/>
              </a:rPr>
              <a:t>u</a:t>
            </a:r>
            <a:r>
              <a:rPr b="0" i="0" lang="pt-BR" sz="1000" u="none" cap="none" strike="noStrike">
                <a:solidFill>
                  <a:schemeClr val="dk1"/>
                </a:solidFill>
                <a:latin typeface="Roboto"/>
                <a:ea typeface="Roboto"/>
                <a:cs typeface="Roboto"/>
                <a:sym typeface="Roboto"/>
              </a:rPr>
              <a:t>stain the interventions and make them localized</a:t>
            </a:r>
            <a:endParaRPr b="0" i="0" sz="1200" u="none" cap="none" strike="noStrike">
              <a:solidFill>
                <a:srgbClr val="000000"/>
              </a:solidFill>
              <a:latin typeface="Roboto"/>
              <a:ea typeface="Roboto"/>
              <a:cs typeface="Roboto"/>
              <a:sym typeface="Roboto"/>
            </a:endParaRPr>
          </a:p>
        </p:txBody>
      </p:sp>
      <p:sp>
        <p:nvSpPr>
          <p:cNvPr id="106" name="Google Shape;106;p4"/>
          <p:cNvSpPr/>
          <p:nvPr/>
        </p:nvSpPr>
        <p:spPr>
          <a:xfrm>
            <a:off x="3774093" y="1811988"/>
            <a:ext cx="1236000" cy="1528500"/>
          </a:xfrm>
          <a:prstGeom prst="rect">
            <a:avLst/>
          </a:prstGeom>
          <a:solidFill>
            <a:srgbClr val="E9CEDA"/>
          </a:solidFill>
          <a:ln cap="flat" cmpd="sng" w="9525">
            <a:solidFill>
              <a:schemeClr val="dk2"/>
            </a:solidFill>
            <a:prstDash val="solid"/>
            <a:round/>
            <a:headEnd len="sm" w="sm" type="none"/>
            <a:tailEnd len="sm" w="sm" type="none"/>
          </a:ln>
        </p:spPr>
        <p:txBody>
          <a:bodyPr anchorCtr="0" anchor="t" bIns="54000" lIns="54000" spcFirstLastPara="1" rIns="54000" wrap="square" tIns="54000">
            <a:noAutofit/>
          </a:bodyPr>
          <a:lstStyle/>
          <a:p>
            <a:pPr indent="-63500" lvl="0" marL="89999" marR="0" rtl="0" algn="l">
              <a:lnSpc>
                <a:spcPct val="100000"/>
              </a:lnSpc>
              <a:spcBef>
                <a:spcPts val="0"/>
              </a:spcBef>
              <a:spcAft>
                <a:spcPts val="0"/>
              </a:spcAft>
              <a:buClr>
                <a:schemeClr val="dk1"/>
              </a:buClr>
              <a:buSzPts val="1000"/>
              <a:buFont typeface="Roboto"/>
              <a:buChar char="●"/>
            </a:pPr>
            <a:r>
              <a:rPr b="0" i="0" lang="pt-BR" sz="1000" u="none" cap="none" strike="noStrike">
                <a:solidFill>
                  <a:schemeClr val="dk1"/>
                </a:solidFill>
                <a:latin typeface="Roboto"/>
                <a:ea typeface="Roboto"/>
                <a:cs typeface="Roboto"/>
                <a:sym typeface="Roboto"/>
              </a:rPr>
              <a:t>Non-State Actors in the Fellowship like SoE, ITA, Tabadlab, I-SAPS and TCF to draft modules for trainings for head-teachers, teachers and also Village Councils </a:t>
            </a:r>
            <a:endParaRPr b="0" i="0" sz="1200" u="none" cap="none" strike="noStrike">
              <a:solidFill>
                <a:srgbClr val="000000"/>
              </a:solidFill>
              <a:latin typeface="Roboto"/>
              <a:ea typeface="Roboto"/>
              <a:cs typeface="Roboto"/>
              <a:sym typeface="Roboto"/>
            </a:endParaRPr>
          </a:p>
        </p:txBody>
      </p:sp>
      <p:sp>
        <p:nvSpPr>
          <p:cNvPr id="107" name="Google Shape;107;p4"/>
          <p:cNvSpPr/>
          <p:nvPr/>
        </p:nvSpPr>
        <p:spPr>
          <a:xfrm>
            <a:off x="5087089" y="1811988"/>
            <a:ext cx="1236000" cy="1528500"/>
          </a:xfrm>
          <a:prstGeom prst="rect">
            <a:avLst/>
          </a:prstGeom>
          <a:solidFill>
            <a:srgbClr val="E9CEDA"/>
          </a:solidFill>
          <a:ln cap="flat" cmpd="sng" w="9525">
            <a:solidFill>
              <a:schemeClr val="dk2"/>
            </a:solidFill>
            <a:prstDash val="solid"/>
            <a:round/>
            <a:headEnd len="sm" w="sm" type="none"/>
            <a:tailEnd len="sm" w="sm" type="none"/>
          </a:ln>
        </p:spPr>
        <p:txBody>
          <a:bodyPr anchorCtr="0" anchor="t" bIns="54000" lIns="54000" spcFirstLastPara="1" rIns="54000" wrap="square" tIns="54000">
            <a:noAutofit/>
          </a:bodyPr>
          <a:lstStyle/>
          <a:p>
            <a:pPr indent="-63500" lvl="0" marL="89999" marR="0" rtl="0" algn="l">
              <a:lnSpc>
                <a:spcPct val="100000"/>
              </a:lnSpc>
              <a:spcBef>
                <a:spcPts val="0"/>
              </a:spcBef>
              <a:spcAft>
                <a:spcPts val="0"/>
              </a:spcAft>
              <a:buClr>
                <a:schemeClr val="dk1"/>
              </a:buClr>
              <a:buSzPts val="1000"/>
              <a:buFont typeface="Roboto"/>
              <a:buChar char="●"/>
            </a:pPr>
            <a:r>
              <a:rPr b="0" i="0" lang="pt-BR" sz="1000" u="none" cap="none" strike="noStrike">
                <a:solidFill>
                  <a:schemeClr val="dk1"/>
                </a:solidFill>
                <a:latin typeface="Roboto"/>
                <a:ea typeface="Roboto"/>
                <a:cs typeface="Roboto"/>
                <a:sym typeface="Roboto"/>
              </a:rPr>
              <a:t>TaRL camps to be set up through the empowerment of the local Village Council Groups and teachers</a:t>
            </a:r>
            <a:endParaRPr/>
          </a:p>
          <a:p>
            <a:pPr indent="-63500" lvl="0" marL="89999" marR="0" rtl="0" algn="l">
              <a:lnSpc>
                <a:spcPct val="100000"/>
              </a:lnSpc>
              <a:spcBef>
                <a:spcPts val="0"/>
              </a:spcBef>
              <a:spcAft>
                <a:spcPts val="0"/>
              </a:spcAft>
              <a:buClr>
                <a:schemeClr val="dk1"/>
              </a:buClr>
              <a:buSzPts val="1000"/>
              <a:buFont typeface="Roboto"/>
              <a:buChar char="●"/>
            </a:pPr>
            <a:r>
              <a:rPr b="0" i="0" lang="pt-BR" sz="1000" u="none" cap="none" strike="noStrike">
                <a:solidFill>
                  <a:schemeClr val="dk1"/>
                </a:solidFill>
                <a:latin typeface="Roboto"/>
                <a:ea typeface="Roboto"/>
                <a:cs typeface="Roboto"/>
                <a:sym typeface="Roboto"/>
              </a:rPr>
              <a:t>Other structured remediation tools from TCF to local groups</a:t>
            </a:r>
            <a:endParaRPr b="0" i="0" sz="1200" u="none" cap="none" strike="noStrike">
              <a:solidFill>
                <a:srgbClr val="000000"/>
              </a:solidFill>
              <a:latin typeface="Roboto"/>
              <a:ea typeface="Roboto"/>
              <a:cs typeface="Roboto"/>
              <a:sym typeface="Roboto"/>
            </a:endParaRPr>
          </a:p>
        </p:txBody>
      </p:sp>
      <p:sp>
        <p:nvSpPr>
          <p:cNvPr id="108" name="Google Shape;108;p4"/>
          <p:cNvSpPr/>
          <p:nvPr/>
        </p:nvSpPr>
        <p:spPr>
          <a:xfrm>
            <a:off x="6400085" y="1811988"/>
            <a:ext cx="1236000" cy="1528500"/>
          </a:xfrm>
          <a:prstGeom prst="rect">
            <a:avLst/>
          </a:prstGeom>
          <a:solidFill>
            <a:srgbClr val="E9CEDA"/>
          </a:solidFill>
          <a:ln cap="flat" cmpd="sng" w="9525">
            <a:solidFill>
              <a:schemeClr val="dk2"/>
            </a:solidFill>
            <a:prstDash val="solid"/>
            <a:round/>
            <a:headEnd len="sm" w="sm" type="none"/>
            <a:tailEnd len="sm" w="sm" type="none"/>
          </a:ln>
        </p:spPr>
        <p:txBody>
          <a:bodyPr anchorCtr="0" anchor="t" bIns="54000" lIns="54000" spcFirstLastPara="1" rIns="54000" wrap="square" tIns="54000">
            <a:noAutofit/>
          </a:bodyPr>
          <a:lstStyle/>
          <a:p>
            <a:pPr indent="-63500" lvl="0" marL="89999" marR="0" rtl="0" algn="l">
              <a:lnSpc>
                <a:spcPct val="100000"/>
              </a:lnSpc>
              <a:spcBef>
                <a:spcPts val="0"/>
              </a:spcBef>
              <a:spcAft>
                <a:spcPts val="0"/>
              </a:spcAft>
              <a:buClr>
                <a:schemeClr val="dk1"/>
              </a:buClr>
              <a:buSzPts val="1000"/>
              <a:buFont typeface="Roboto"/>
              <a:buChar char="●"/>
            </a:pPr>
            <a:r>
              <a:rPr b="0" i="0" lang="pt-BR" sz="1000" u="none" cap="none" strike="noStrike">
                <a:solidFill>
                  <a:schemeClr val="dk1"/>
                </a:solidFill>
                <a:latin typeface="Roboto"/>
                <a:ea typeface="Roboto"/>
                <a:cs typeface="Roboto"/>
                <a:sym typeface="Roboto"/>
              </a:rPr>
              <a:t>As a global public good from Pakistan which benefits other transnational networks, Fellows to co-create an W.P on FL for implementation</a:t>
            </a:r>
            <a:endParaRPr b="0" i="0" sz="1200" u="none" cap="none" strike="noStrike">
              <a:solidFill>
                <a:srgbClr val="000000"/>
              </a:solidFill>
              <a:latin typeface="Roboto"/>
              <a:ea typeface="Roboto"/>
              <a:cs typeface="Roboto"/>
              <a:sym typeface="Roboto"/>
            </a:endParaRPr>
          </a:p>
        </p:txBody>
      </p:sp>
      <p:sp>
        <p:nvSpPr>
          <p:cNvPr id="109" name="Google Shape;109;p4"/>
          <p:cNvSpPr/>
          <p:nvPr/>
        </p:nvSpPr>
        <p:spPr>
          <a:xfrm>
            <a:off x="1148100" y="3416025"/>
            <a:ext cx="1236000" cy="957600"/>
          </a:xfrm>
          <a:prstGeom prst="rect">
            <a:avLst/>
          </a:prstGeom>
          <a:solidFill>
            <a:srgbClr val="C4E7EB"/>
          </a:solidFill>
          <a:ln cap="flat" cmpd="sng" w="9525">
            <a:solidFill>
              <a:schemeClr val="dk2"/>
            </a:solidFill>
            <a:prstDash val="solid"/>
            <a:round/>
            <a:headEnd len="sm" w="sm" type="none"/>
            <a:tailEnd len="sm" w="sm" type="none"/>
          </a:ln>
        </p:spPr>
        <p:txBody>
          <a:bodyPr anchorCtr="0" anchor="ctr" bIns="54000" lIns="54000" spcFirstLastPara="1" rIns="54000" wrap="square" tIns="54000">
            <a:noAutofit/>
          </a:bodyPr>
          <a:lstStyle/>
          <a:p>
            <a:pPr indent="0" lvl="0" marL="0" marR="0" rtl="0" algn="ctr">
              <a:lnSpc>
                <a:spcPct val="100000"/>
              </a:lnSpc>
              <a:spcBef>
                <a:spcPts val="0"/>
              </a:spcBef>
              <a:spcAft>
                <a:spcPts val="0"/>
              </a:spcAft>
              <a:buClr>
                <a:schemeClr val="dk1"/>
              </a:buClr>
              <a:buSzPts val="1100"/>
              <a:buFont typeface="Arial"/>
              <a:buNone/>
            </a:pPr>
            <a:r>
              <a:rPr b="0" i="0" lang="pt-BR" sz="1100" u="none" cap="none" strike="noStrike">
                <a:solidFill>
                  <a:schemeClr val="dk1"/>
                </a:solidFill>
                <a:latin typeface="Roboto"/>
                <a:ea typeface="Roboto"/>
                <a:cs typeface="Roboto"/>
                <a:sym typeface="Roboto"/>
              </a:rPr>
              <a:t>Data from 3 Provincial Clusters shows visible gaps in FL </a:t>
            </a:r>
            <a:endParaRPr b="1" i="0" sz="1100" u="none" cap="none" strike="noStrike">
              <a:solidFill>
                <a:schemeClr val="dk1"/>
              </a:solidFill>
              <a:latin typeface="Roboto"/>
              <a:ea typeface="Roboto"/>
              <a:cs typeface="Roboto"/>
              <a:sym typeface="Roboto"/>
            </a:endParaRPr>
          </a:p>
        </p:txBody>
      </p:sp>
      <p:sp>
        <p:nvSpPr>
          <p:cNvPr id="110" name="Google Shape;110;p4"/>
          <p:cNvSpPr/>
          <p:nvPr/>
        </p:nvSpPr>
        <p:spPr>
          <a:xfrm>
            <a:off x="2461095" y="3416025"/>
            <a:ext cx="1236000" cy="957600"/>
          </a:xfrm>
          <a:prstGeom prst="rect">
            <a:avLst/>
          </a:prstGeom>
          <a:solidFill>
            <a:srgbClr val="C4E7EB"/>
          </a:solidFill>
          <a:ln cap="flat" cmpd="sng" w="9525">
            <a:solidFill>
              <a:schemeClr val="dk2"/>
            </a:solidFill>
            <a:prstDash val="solid"/>
            <a:round/>
            <a:headEnd len="sm" w="sm" type="none"/>
            <a:tailEnd len="sm" w="sm" type="none"/>
          </a:ln>
        </p:spPr>
        <p:txBody>
          <a:bodyPr anchorCtr="0" anchor="ctr" bIns="54000" lIns="54000" spcFirstLastPara="1" rIns="54000" wrap="square" tIns="54000">
            <a:noAutofit/>
          </a:bodyPr>
          <a:lstStyle/>
          <a:p>
            <a:pPr indent="0" lvl="0" marL="0" marR="0" rtl="0" algn="ctr">
              <a:lnSpc>
                <a:spcPct val="100000"/>
              </a:lnSpc>
              <a:spcBef>
                <a:spcPts val="0"/>
              </a:spcBef>
              <a:spcAft>
                <a:spcPts val="0"/>
              </a:spcAft>
              <a:buClr>
                <a:schemeClr val="dk1"/>
              </a:buClr>
              <a:buSzPts val="1100"/>
              <a:buFont typeface="Arial"/>
              <a:buNone/>
            </a:pPr>
            <a:r>
              <a:rPr b="0" i="0" lang="pt-BR" sz="1100" u="none" cap="none" strike="noStrike">
                <a:solidFill>
                  <a:schemeClr val="dk1"/>
                </a:solidFill>
                <a:latin typeface="Roboto"/>
                <a:ea typeface="Roboto"/>
                <a:cs typeface="Roboto"/>
                <a:sym typeface="Roboto"/>
              </a:rPr>
              <a:t>Village Councils in 2 out of 4 villages formed, 2 more to be added</a:t>
            </a:r>
            <a:endParaRPr b="1" i="0" sz="1100" u="none" cap="none" strike="noStrike">
              <a:solidFill>
                <a:schemeClr val="dk1"/>
              </a:solidFill>
              <a:latin typeface="Roboto"/>
              <a:ea typeface="Roboto"/>
              <a:cs typeface="Roboto"/>
              <a:sym typeface="Roboto"/>
            </a:endParaRPr>
          </a:p>
        </p:txBody>
      </p:sp>
      <p:sp>
        <p:nvSpPr>
          <p:cNvPr id="111" name="Google Shape;111;p4"/>
          <p:cNvSpPr/>
          <p:nvPr/>
        </p:nvSpPr>
        <p:spPr>
          <a:xfrm>
            <a:off x="3774090" y="3416025"/>
            <a:ext cx="1236000" cy="957600"/>
          </a:xfrm>
          <a:prstGeom prst="rect">
            <a:avLst/>
          </a:prstGeom>
          <a:solidFill>
            <a:srgbClr val="C4E7EB"/>
          </a:solidFill>
          <a:ln cap="flat" cmpd="sng" w="9525">
            <a:solidFill>
              <a:schemeClr val="dk2"/>
            </a:solidFill>
            <a:prstDash val="solid"/>
            <a:round/>
            <a:headEnd len="sm" w="sm" type="none"/>
            <a:tailEnd len="sm" w="sm" type="none"/>
          </a:ln>
        </p:spPr>
        <p:txBody>
          <a:bodyPr anchorCtr="0" anchor="ctr" bIns="54000" lIns="54000" spcFirstLastPara="1" rIns="54000" wrap="square" tIns="54000">
            <a:noAutofit/>
          </a:bodyPr>
          <a:lstStyle/>
          <a:p>
            <a:pPr indent="0" lvl="0" marL="0" marR="0" rtl="0" algn="ctr">
              <a:lnSpc>
                <a:spcPct val="100000"/>
              </a:lnSpc>
              <a:spcBef>
                <a:spcPts val="0"/>
              </a:spcBef>
              <a:spcAft>
                <a:spcPts val="0"/>
              </a:spcAft>
              <a:buClr>
                <a:srgbClr val="000000"/>
              </a:buClr>
              <a:buSzPts val="1100"/>
              <a:buFont typeface="Arial"/>
              <a:buNone/>
            </a:pPr>
            <a:r>
              <a:rPr b="0" i="0" lang="pt-BR" sz="1100" u="none" cap="none" strike="noStrike">
                <a:solidFill>
                  <a:schemeClr val="dk1"/>
                </a:solidFill>
                <a:latin typeface="Roboto"/>
                <a:ea typeface="Roboto"/>
                <a:cs typeface="Roboto"/>
                <a:sym typeface="Roboto"/>
              </a:rPr>
              <a:t>Drafting underway to help sustain the foundational learning recovery</a:t>
            </a:r>
            <a:endParaRPr b="0" i="0" sz="1100" u="none" cap="none" strike="noStrike">
              <a:solidFill>
                <a:srgbClr val="000000"/>
              </a:solidFill>
              <a:latin typeface="Roboto"/>
              <a:ea typeface="Roboto"/>
              <a:cs typeface="Roboto"/>
              <a:sym typeface="Roboto"/>
            </a:endParaRPr>
          </a:p>
        </p:txBody>
      </p:sp>
      <p:sp>
        <p:nvSpPr>
          <p:cNvPr id="112" name="Google Shape;112;p4"/>
          <p:cNvSpPr/>
          <p:nvPr/>
        </p:nvSpPr>
        <p:spPr>
          <a:xfrm>
            <a:off x="5087085" y="3416025"/>
            <a:ext cx="1236000" cy="957600"/>
          </a:xfrm>
          <a:prstGeom prst="rect">
            <a:avLst/>
          </a:prstGeom>
          <a:solidFill>
            <a:srgbClr val="C4E7EB"/>
          </a:solidFill>
          <a:ln cap="flat" cmpd="sng" w="9525">
            <a:solidFill>
              <a:schemeClr val="dk2"/>
            </a:solidFill>
            <a:prstDash val="solid"/>
            <a:round/>
            <a:headEnd len="sm" w="sm" type="none"/>
            <a:tailEnd len="sm" w="sm" type="none"/>
          </a:ln>
        </p:spPr>
        <p:txBody>
          <a:bodyPr anchorCtr="0" anchor="ctr" bIns="54000" lIns="54000" spcFirstLastPara="1" rIns="54000" wrap="square" tIns="54000">
            <a:noAutofit/>
          </a:bodyPr>
          <a:lstStyle/>
          <a:p>
            <a:pPr indent="0" lvl="0" marL="0" marR="0" rtl="0" algn="ctr">
              <a:lnSpc>
                <a:spcPct val="100000"/>
              </a:lnSpc>
              <a:spcBef>
                <a:spcPts val="0"/>
              </a:spcBef>
              <a:spcAft>
                <a:spcPts val="0"/>
              </a:spcAft>
              <a:buClr>
                <a:srgbClr val="000000"/>
              </a:buClr>
              <a:buSzPts val="1100"/>
              <a:buFont typeface="Arial"/>
              <a:buNone/>
            </a:pPr>
            <a:r>
              <a:rPr b="0" i="0" lang="pt-BR" sz="1100" u="none" cap="none" strike="noStrike">
                <a:solidFill>
                  <a:schemeClr val="dk1"/>
                </a:solidFill>
                <a:latin typeface="Roboto"/>
                <a:ea typeface="Roboto"/>
                <a:cs typeface="Roboto"/>
                <a:sym typeface="Roboto"/>
              </a:rPr>
              <a:t>Process underway in clusters</a:t>
            </a:r>
            <a:r>
              <a:rPr b="1" i="0" lang="pt-BR" sz="1100" u="none" cap="none" strike="noStrike">
                <a:solidFill>
                  <a:schemeClr val="dk1"/>
                </a:solidFill>
                <a:latin typeface="Roboto"/>
                <a:ea typeface="Roboto"/>
                <a:cs typeface="Roboto"/>
                <a:sym typeface="Roboto"/>
              </a:rPr>
              <a:t> </a:t>
            </a:r>
            <a:endParaRPr b="1" i="0" sz="1100" u="none" cap="none" strike="noStrike">
              <a:solidFill>
                <a:schemeClr val="dk1"/>
              </a:solidFill>
              <a:latin typeface="Roboto"/>
              <a:ea typeface="Roboto"/>
              <a:cs typeface="Roboto"/>
              <a:sym typeface="Roboto"/>
            </a:endParaRPr>
          </a:p>
        </p:txBody>
      </p:sp>
      <p:sp>
        <p:nvSpPr>
          <p:cNvPr id="113" name="Google Shape;113;p4"/>
          <p:cNvSpPr/>
          <p:nvPr/>
        </p:nvSpPr>
        <p:spPr>
          <a:xfrm>
            <a:off x="6400081" y="3416025"/>
            <a:ext cx="1236000" cy="957600"/>
          </a:xfrm>
          <a:prstGeom prst="rect">
            <a:avLst/>
          </a:prstGeom>
          <a:solidFill>
            <a:srgbClr val="C4E7EB"/>
          </a:solidFill>
          <a:ln cap="flat" cmpd="sng" w="9525">
            <a:solidFill>
              <a:schemeClr val="dk2"/>
            </a:solidFill>
            <a:prstDash val="solid"/>
            <a:round/>
            <a:headEnd len="sm" w="sm" type="none"/>
            <a:tailEnd len="sm" w="sm" type="none"/>
          </a:ln>
        </p:spPr>
        <p:txBody>
          <a:bodyPr anchorCtr="0" anchor="ctr" bIns="54000" lIns="54000" spcFirstLastPara="1" rIns="54000" wrap="square" tIns="54000">
            <a:noAutofit/>
          </a:bodyPr>
          <a:lstStyle/>
          <a:p>
            <a:pPr indent="0" lvl="0" marL="0" marR="0" rtl="0" algn="ctr">
              <a:lnSpc>
                <a:spcPct val="100000"/>
              </a:lnSpc>
              <a:spcBef>
                <a:spcPts val="0"/>
              </a:spcBef>
              <a:spcAft>
                <a:spcPts val="0"/>
              </a:spcAft>
              <a:buClr>
                <a:srgbClr val="000000"/>
              </a:buClr>
              <a:buSzPts val="1100"/>
              <a:buFont typeface="Arial"/>
              <a:buNone/>
            </a:pPr>
            <a:r>
              <a:rPr b="0" i="0" lang="pt-BR" sz="1100" u="none" cap="none" strike="noStrike">
                <a:solidFill>
                  <a:schemeClr val="dk1"/>
                </a:solidFill>
                <a:latin typeface="Roboto"/>
                <a:ea typeface="Roboto"/>
                <a:cs typeface="Roboto"/>
                <a:sym typeface="Roboto"/>
              </a:rPr>
              <a:t>Polished drafts underway by research units</a:t>
            </a:r>
            <a:endParaRPr b="0" i="0" sz="1100" u="none" cap="none" strike="noStrike">
              <a:solidFill>
                <a:schemeClr val="dk1"/>
              </a:solidFill>
              <a:latin typeface="Roboto"/>
              <a:ea typeface="Roboto"/>
              <a:cs typeface="Roboto"/>
              <a:sym typeface="Roboto"/>
            </a:endParaRPr>
          </a:p>
        </p:txBody>
      </p:sp>
      <p:sp>
        <p:nvSpPr>
          <p:cNvPr id="114" name="Google Shape;114;p4"/>
          <p:cNvSpPr/>
          <p:nvPr/>
        </p:nvSpPr>
        <p:spPr>
          <a:xfrm>
            <a:off x="194850" y="3416025"/>
            <a:ext cx="870600" cy="957600"/>
          </a:xfrm>
          <a:prstGeom prst="rect">
            <a:avLst/>
          </a:prstGeom>
          <a:noFill/>
          <a:ln cap="flat" cmpd="sng" w="19050">
            <a:solidFill>
              <a:srgbClr val="45818E"/>
            </a:solidFill>
            <a:prstDash val="solid"/>
            <a:round/>
            <a:headEnd len="sm" w="sm" type="none"/>
            <a:tailEnd len="sm" w="sm" type="none"/>
          </a:ln>
        </p:spPr>
        <p:txBody>
          <a:bodyPr anchorCtr="0" anchor="ctr" bIns="54000" lIns="54000" spcFirstLastPara="1" rIns="54000" wrap="square" tIns="54000">
            <a:noAutofit/>
          </a:bodyPr>
          <a:lstStyle/>
          <a:p>
            <a:pPr indent="0" lvl="0" marL="0" marR="0" rtl="0" algn="ctr">
              <a:lnSpc>
                <a:spcPct val="100000"/>
              </a:lnSpc>
              <a:spcBef>
                <a:spcPts val="0"/>
              </a:spcBef>
              <a:spcAft>
                <a:spcPts val="0"/>
              </a:spcAft>
              <a:buClr>
                <a:srgbClr val="000000"/>
              </a:buClr>
              <a:buSzPts val="1000"/>
              <a:buFont typeface="Arial"/>
              <a:buNone/>
            </a:pPr>
            <a:r>
              <a:rPr b="1" i="0" lang="pt-BR" sz="1000" u="none" cap="none" strike="noStrike">
                <a:solidFill>
                  <a:srgbClr val="000000"/>
                </a:solidFill>
                <a:latin typeface="Roboto"/>
                <a:ea typeface="Roboto"/>
                <a:cs typeface="Roboto"/>
                <a:sym typeface="Roboto"/>
              </a:rPr>
              <a:t>RESULTS</a:t>
            </a:r>
            <a:endParaRPr b="0" i="0" sz="1000" u="none" cap="none" strike="noStrike">
              <a:solidFill>
                <a:srgbClr val="000000"/>
              </a:solidFill>
              <a:latin typeface="Roboto"/>
              <a:ea typeface="Roboto"/>
              <a:cs typeface="Roboto"/>
              <a:sym typeface="Roboto"/>
            </a:endParaRPr>
          </a:p>
        </p:txBody>
      </p:sp>
      <p:sp>
        <p:nvSpPr>
          <p:cNvPr id="115" name="Google Shape;115;p4"/>
          <p:cNvSpPr/>
          <p:nvPr/>
        </p:nvSpPr>
        <p:spPr>
          <a:xfrm>
            <a:off x="7713067" y="778850"/>
            <a:ext cx="1236000" cy="957600"/>
          </a:xfrm>
          <a:prstGeom prst="rect">
            <a:avLst/>
          </a:prstGeom>
          <a:solidFill>
            <a:srgbClr val="AF1281"/>
          </a:solidFill>
          <a:ln cap="flat" cmpd="sng" w="9525">
            <a:solidFill>
              <a:schemeClr val="dk2"/>
            </a:solidFill>
            <a:prstDash val="solid"/>
            <a:round/>
            <a:headEnd len="sm" w="sm" type="none"/>
            <a:tailEnd len="sm" w="sm" type="none"/>
          </a:ln>
        </p:spPr>
        <p:txBody>
          <a:bodyPr anchorCtr="0" anchor="ctr" bIns="54000" lIns="54000" spcFirstLastPara="1" rIns="54000" wrap="square" tIns="54000">
            <a:noAutofit/>
          </a:bodyPr>
          <a:lstStyle/>
          <a:p>
            <a:pPr indent="0" lvl="0" marL="0" marR="0" rtl="0" algn="ctr">
              <a:lnSpc>
                <a:spcPct val="100000"/>
              </a:lnSpc>
              <a:spcBef>
                <a:spcPts val="0"/>
              </a:spcBef>
              <a:spcAft>
                <a:spcPts val="0"/>
              </a:spcAft>
              <a:buNone/>
            </a:pPr>
            <a:r>
              <a:rPr b="0" i="0" lang="pt-BR" sz="1100" u="none" cap="none" strike="noStrike">
                <a:solidFill>
                  <a:schemeClr val="lt1"/>
                </a:solidFill>
                <a:latin typeface="Roboto"/>
                <a:ea typeface="Roboto"/>
                <a:cs typeface="Roboto"/>
                <a:sym typeface="Roboto"/>
              </a:rPr>
              <a:t>Formation of multiple local and transnational networks to sustain coalitions</a:t>
            </a:r>
            <a:endParaRPr b="0" i="0" sz="1100" u="none" cap="none" strike="noStrike">
              <a:solidFill>
                <a:schemeClr val="lt1"/>
              </a:solidFill>
              <a:latin typeface="Roboto"/>
              <a:ea typeface="Roboto"/>
              <a:cs typeface="Roboto"/>
              <a:sym typeface="Roboto"/>
            </a:endParaRPr>
          </a:p>
        </p:txBody>
      </p:sp>
      <p:sp>
        <p:nvSpPr>
          <p:cNvPr id="116" name="Google Shape;116;p4"/>
          <p:cNvSpPr/>
          <p:nvPr/>
        </p:nvSpPr>
        <p:spPr>
          <a:xfrm>
            <a:off x="7713072" y="1811988"/>
            <a:ext cx="1236000" cy="1528500"/>
          </a:xfrm>
          <a:prstGeom prst="rect">
            <a:avLst/>
          </a:prstGeom>
          <a:solidFill>
            <a:srgbClr val="E9CEDA"/>
          </a:solidFill>
          <a:ln cap="flat" cmpd="sng" w="9525">
            <a:solidFill>
              <a:schemeClr val="dk2"/>
            </a:solidFill>
            <a:prstDash val="solid"/>
            <a:round/>
            <a:headEnd len="sm" w="sm" type="none"/>
            <a:tailEnd len="sm" w="sm" type="none"/>
          </a:ln>
        </p:spPr>
        <p:txBody>
          <a:bodyPr anchorCtr="0" anchor="t" bIns="54000" lIns="54000" spcFirstLastPara="1" rIns="54000" wrap="square" tIns="54000">
            <a:noAutofit/>
          </a:bodyPr>
          <a:lstStyle/>
          <a:p>
            <a:pPr indent="-63500" lvl="0" marL="89999" marR="0" rtl="0" algn="l">
              <a:lnSpc>
                <a:spcPct val="100000"/>
              </a:lnSpc>
              <a:spcBef>
                <a:spcPts val="0"/>
              </a:spcBef>
              <a:spcAft>
                <a:spcPts val="0"/>
              </a:spcAft>
              <a:buClr>
                <a:schemeClr val="dk1"/>
              </a:buClr>
              <a:buSzPts val="1000"/>
              <a:buFont typeface="Roboto"/>
              <a:buChar char="●"/>
            </a:pPr>
            <a:r>
              <a:rPr b="0" i="0" lang="pt-BR" sz="1000" u="none" cap="none" strike="noStrike">
                <a:solidFill>
                  <a:schemeClr val="dk1"/>
                </a:solidFill>
                <a:latin typeface="Roboto"/>
                <a:ea typeface="Roboto"/>
                <a:cs typeface="Roboto"/>
                <a:sym typeface="Roboto"/>
              </a:rPr>
              <a:t>Web of multiple coalitions and partners both local and international </a:t>
            </a:r>
            <a:endParaRPr/>
          </a:p>
          <a:p>
            <a:pPr indent="-63500" lvl="0" marL="89999" marR="0" rtl="0" algn="l">
              <a:lnSpc>
                <a:spcPct val="100000"/>
              </a:lnSpc>
              <a:spcBef>
                <a:spcPts val="0"/>
              </a:spcBef>
              <a:spcAft>
                <a:spcPts val="0"/>
              </a:spcAft>
              <a:buClr>
                <a:schemeClr val="dk1"/>
              </a:buClr>
              <a:buSzPts val="1000"/>
              <a:buFont typeface="Roboto"/>
              <a:buChar char="●"/>
            </a:pPr>
            <a:r>
              <a:rPr b="0" i="0" lang="pt-BR" sz="1000" u="none" cap="none" strike="noStrike">
                <a:solidFill>
                  <a:schemeClr val="dk1"/>
                </a:solidFill>
                <a:latin typeface="Roboto"/>
                <a:ea typeface="Roboto"/>
                <a:cs typeface="Roboto"/>
                <a:sym typeface="Roboto"/>
              </a:rPr>
              <a:t>Advocacy building and political involvement</a:t>
            </a:r>
            <a:endParaRPr b="0" i="0" sz="1200" u="none" cap="none" strike="noStrike">
              <a:solidFill>
                <a:srgbClr val="000000"/>
              </a:solidFill>
              <a:latin typeface="Roboto"/>
              <a:ea typeface="Roboto"/>
              <a:cs typeface="Roboto"/>
              <a:sym typeface="Roboto"/>
            </a:endParaRPr>
          </a:p>
        </p:txBody>
      </p:sp>
      <p:sp>
        <p:nvSpPr>
          <p:cNvPr id="117" name="Google Shape;117;p4"/>
          <p:cNvSpPr/>
          <p:nvPr/>
        </p:nvSpPr>
        <p:spPr>
          <a:xfrm>
            <a:off x="7713067" y="3416025"/>
            <a:ext cx="1236000" cy="957600"/>
          </a:xfrm>
          <a:prstGeom prst="rect">
            <a:avLst/>
          </a:prstGeom>
          <a:solidFill>
            <a:srgbClr val="C4E7EB"/>
          </a:solidFill>
          <a:ln cap="flat" cmpd="sng" w="9525">
            <a:solidFill>
              <a:schemeClr val="dk2"/>
            </a:solidFill>
            <a:prstDash val="solid"/>
            <a:round/>
            <a:headEnd len="sm" w="sm" type="none"/>
            <a:tailEnd len="sm" w="sm" type="none"/>
          </a:ln>
        </p:spPr>
        <p:txBody>
          <a:bodyPr anchorCtr="0" anchor="ctr" bIns="54000" lIns="54000" spcFirstLastPara="1" rIns="54000" wrap="square" tIns="54000">
            <a:noAutofit/>
          </a:bodyPr>
          <a:lstStyle/>
          <a:p>
            <a:pPr indent="0" lvl="0" marL="0" marR="0" rtl="0" algn="ctr">
              <a:lnSpc>
                <a:spcPct val="100000"/>
              </a:lnSpc>
              <a:spcBef>
                <a:spcPts val="0"/>
              </a:spcBef>
              <a:spcAft>
                <a:spcPts val="0"/>
              </a:spcAft>
              <a:buClr>
                <a:srgbClr val="000000"/>
              </a:buClr>
              <a:buSzPts val="1100"/>
              <a:buFont typeface="Arial"/>
              <a:buNone/>
            </a:pPr>
            <a:r>
              <a:rPr b="0" i="0" lang="pt-BR" sz="1100" u="none" cap="none" strike="noStrike">
                <a:solidFill>
                  <a:schemeClr val="dk1"/>
                </a:solidFill>
                <a:latin typeface="Roboto"/>
                <a:ea typeface="Roboto"/>
                <a:cs typeface="Roboto"/>
                <a:sym typeface="Roboto"/>
              </a:rPr>
              <a:t>Many local networks transnational networks to be explored and engaged</a:t>
            </a:r>
            <a:endParaRPr b="1" i="0" sz="1100" u="none" cap="none" strike="noStrike">
              <a:solidFill>
                <a:schemeClr val="dk1"/>
              </a:solidFill>
              <a:latin typeface="Roboto"/>
              <a:ea typeface="Roboto"/>
              <a:cs typeface="Roboto"/>
              <a:sym typeface="Roboto"/>
            </a:endParaRPr>
          </a:p>
        </p:txBody>
      </p:sp>
      <p:sp>
        <p:nvSpPr>
          <p:cNvPr id="118" name="Google Shape;118;p4"/>
          <p:cNvSpPr/>
          <p:nvPr/>
        </p:nvSpPr>
        <p:spPr>
          <a:xfrm>
            <a:off x="194850" y="4448300"/>
            <a:ext cx="8754000" cy="695200"/>
          </a:xfrm>
          <a:prstGeom prst="rect">
            <a:avLst/>
          </a:prstGeom>
          <a:solidFill>
            <a:srgbClr val="008391"/>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pt-BR" sz="1200" u="none" cap="none" strike="noStrike">
                <a:solidFill>
                  <a:schemeClr val="lt1"/>
                </a:solidFill>
                <a:latin typeface="Roboto"/>
                <a:ea typeface="Roboto"/>
                <a:cs typeface="Roboto"/>
                <a:sym typeface="Roboto"/>
              </a:rPr>
              <a:t>IMPACT</a:t>
            </a:r>
            <a:endParaRPr b="1" i="0" sz="1200" u="none" cap="none" strike="noStrike">
              <a:solidFill>
                <a:schemeClr val="lt1"/>
              </a:solidFill>
              <a:latin typeface="Roboto"/>
              <a:ea typeface="Roboto"/>
              <a:cs typeface="Roboto"/>
              <a:sym typeface="Roboto"/>
            </a:endParaRPr>
          </a:p>
          <a:p>
            <a:pPr indent="0" lvl="0" marL="0" marR="0" rtl="0" algn="ctr">
              <a:lnSpc>
                <a:spcPct val="100000"/>
              </a:lnSpc>
              <a:spcBef>
                <a:spcPts val="0"/>
              </a:spcBef>
              <a:spcAft>
                <a:spcPts val="0"/>
              </a:spcAft>
              <a:buClr>
                <a:srgbClr val="000000"/>
              </a:buClr>
              <a:buSzPts val="1200"/>
              <a:buFont typeface="Arial"/>
              <a:buNone/>
            </a:pPr>
            <a:r>
              <a:rPr b="0" i="0" lang="pt-BR" sz="1200" u="none" cap="none" strike="noStrike">
                <a:solidFill>
                  <a:schemeClr val="lt1"/>
                </a:solidFill>
                <a:latin typeface="Roboto"/>
                <a:ea typeface="Roboto"/>
                <a:cs typeface="Roboto"/>
                <a:sym typeface="Roboto"/>
              </a:rPr>
              <a:t>Clarity and coherence in the FL recovery in Pakistan by the coalition through a process of localization and empowerment of the local councils to continue the pilot on FL, sustainability of the coalition thorugh formation of a transnational secretariat </a:t>
            </a:r>
            <a:endParaRPr b="0" i="0" sz="1200" u="none" cap="none" strike="noStrike">
              <a:solidFill>
                <a:schemeClr val="lt1"/>
              </a:solidFill>
              <a:latin typeface="Roboto"/>
              <a:ea typeface="Roboto"/>
              <a:cs typeface="Roboto"/>
              <a:sym typeface="Roboto"/>
            </a:endParaRPr>
          </a:p>
        </p:txBody>
      </p:sp>
      <p:cxnSp>
        <p:nvCxnSpPr>
          <p:cNvPr id="119" name="Google Shape;119;p4"/>
          <p:cNvCxnSpPr/>
          <p:nvPr/>
        </p:nvCxnSpPr>
        <p:spPr>
          <a:xfrm>
            <a:off x="101050" y="156150"/>
            <a:ext cx="0" cy="4831200"/>
          </a:xfrm>
          <a:prstGeom prst="straightConnector1">
            <a:avLst/>
          </a:prstGeom>
          <a:noFill/>
          <a:ln cap="flat" cmpd="sng" w="38100">
            <a:solidFill>
              <a:srgbClr val="D9D9D9"/>
            </a:solidFill>
            <a:prstDash val="solid"/>
            <a:round/>
            <a:headEnd len="sm" w="sm" type="none"/>
            <a:tailEnd len="med" w="med" type="triangle"/>
          </a:ln>
        </p:spPr>
      </p:cxn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cxnSp>
        <p:nvCxnSpPr>
          <p:cNvPr id="124" name="Google Shape;124;p5"/>
          <p:cNvCxnSpPr/>
          <p:nvPr/>
        </p:nvCxnSpPr>
        <p:spPr>
          <a:xfrm>
            <a:off x="9034150" y="160650"/>
            <a:ext cx="0" cy="4831200"/>
          </a:xfrm>
          <a:prstGeom prst="straightConnector1">
            <a:avLst/>
          </a:prstGeom>
          <a:noFill/>
          <a:ln cap="flat" cmpd="sng" w="38100">
            <a:solidFill>
              <a:srgbClr val="D9D9D9"/>
            </a:solidFill>
            <a:prstDash val="solid"/>
            <a:round/>
            <a:headEnd len="sm" w="sm" type="none"/>
            <a:tailEnd len="med" w="med" type="triangle"/>
          </a:ln>
        </p:spPr>
      </p:cxnSp>
      <p:cxnSp>
        <p:nvCxnSpPr>
          <p:cNvPr id="125" name="Google Shape;125;p5"/>
          <p:cNvCxnSpPr/>
          <p:nvPr/>
        </p:nvCxnSpPr>
        <p:spPr>
          <a:xfrm>
            <a:off x="101050" y="156150"/>
            <a:ext cx="0" cy="4831200"/>
          </a:xfrm>
          <a:prstGeom prst="straightConnector1">
            <a:avLst/>
          </a:prstGeom>
          <a:noFill/>
          <a:ln cap="flat" cmpd="sng" w="38100">
            <a:solidFill>
              <a:srgbClr val="D9D9D9"/>
            </a:solidFill>
            <a:prstDash val="solid"/>
            <a:round/>
            <a:headEnd len="sm" w="sm" type="none"/>
            <a:tailEnd len="med" w="med" type="triangle"/>
          </a:ln>
        </p:spPr>
      </p:cxnSp>
      <p:sp>
        <p:nvSpPr>
          <p:cNvPr id="126" name="Google Shape;126;p5"/>
          <p:cNvSpPr/>
          <p:nvPr/>
        </p:nvSpPr>
        <p:spPr>
          <a:xfrm>
            <a:off x="194850" y="778849"/>
            <a:ext cx="870600" cy="1391473"/>
          </a:xfrm>
          <a:prstGeom prst="rect">
            <a:avLst/>
          </a:prstGeom>
          <a:noFill/>
          <a:ln cap="flat" cmpd="sng" w="19050">
            <a:solidFill>
              <a:srgbClr val="AF1281"/>
            </a:solidFill>
            <a:prstDash val="solid"/>
            <a:round/>
            <a:headEnd len="sm" w="sm" type="none"/>
            <a:tailEnd len="sm" w="sm" type="none"/>
          </a:ln>
        </p:spPr>
        <p:txBody>
          <a:bodyPr anchorCtr="0" anchor="ctr" bIns="54000" lIns="54000" spcFirstLastPara="1" rIns="54000" wrap="square" tIns="54000">
            <a:noAutofit/>
          </a:bodyPr>
          <a:lstStyle/>
          <a:p>
            <a:pPr indent="0" lvl="0" marL="0" marR="0" rtl="0" algn="ctr">
              <a:lnSpc>
                <a:spcPct val="100000"/>
              </a:lnSpc>
              <a:spcBef>
                <a:spcPts val="0"/>
              </a:spcBef>
              <a:spcAft>
                <a:spcPts val="0"/>
              </a:spcAft>
              <a:buClr>
                <a:srgbClr val="000000"/>
              </a:buClr>
              <a:buSzPts val="1000"/>
              <a:buFont typeface="Arial"/>
              <a:buNone/>
            </a:pPr>
            <a:r>
              <a:rPr b="1" i="0" lang="pt-BR" sz="1000" u="none" cap="none" strike="noStrike">
                <a:solidFill>
                  <a:srgbClr val="000000"/>
                </a:solidFill>
                <a:latin typeface="Roboto"/>
                <a:ea typeface="Roboto"/>
                <a:cs typeface="Roboto"/>
                <a:sym typeface="Roboto"/>
              </a:rPr>
              <a:t>STRATEGIES</a:t>
            </a:r>
            <a:endParaRPr b="0" i="0" sz="1000" u="none" cap="none" strike="noStrike">
              <a:solidFill>
                <a:srgbClr val="000000"/>
              </a:solidFill>
              <a:latin typeface="Roboto"/>
              <a:ea typeface="Roboto"/>
              <a:cs typeface="Roboto"/>
              <a:sym typeface="Roboto"/>
            </a:endParaRPr>
          </a:p>
        </p:txBody>
      </p:sp>
      <p:sp>
        <p:nvSpPr>
          <p:cNvPr id="127" name="Google Shape;127;p5"/>
          <p:cNvSpPr/>
          <p:nvPr/>
        </p:nvSpPr>
        <p:spPr>
          <a:xfrm>
            <a:off x="190488" y="2335577"/>
            <a:ext cx="870600" cy="2608962"/>
          </a:xfrm>
          <a:prstGeom prst="rect">
            <a:avLst/>
          </a:prstGeom>
          <a:noFill/>
          <a:ln cap="flat" cmpd="sng" w="19050">
            <a:solidFill>
              <a:srgbClr val="F1C232"/>
            </a:solidFill>
            <a:prstDash val="solid"/>
            <a:round/>
            <a:headEnd len="sm" w="sm" type="none"/>
            <a:tailEnd len="sm" w="sm" type="none"/>
          </a:ln>
        </p:spPr>
        <p:txBody>
          <a:bodyPr anchorCtr="0" anchor="ctr" bIns="54000" lIns="54000" spcFirstLastPara="1" rIns="54000" wrap="square" tIns="54000">
            <a:noAutofit/>
          </a:bodyPr>
          <a:lstStyle/>
          <a:p>
            <a:pPr indent="0" lvl="0" marL="0" marR="0" rtl="0" algn="ctr">
              <a:lnSpc>
                <a:spcPct val="100000"/>
              </a:lnSpc>
              <a:spcBef>
                <a:spcPts val="0"/>
              </a:spcBef>
              <a:spcAft>
                <a:spcPts val="0"/>
              </a:spcAft>
              <a:buClr>
                <a:srgbClr val="000000"/>
              </a:buClr>
              <a:buSzPts val="1000"/>
              <a:buFont typeface="Arial"/>
              <a:buNone/>
            </a:pPr>
            <a:r>
              <a:rPr b="1" i="0" lang="pt-BR" sz="1000" u="none" cap="none" strike="noStrike">
                <a:solidFill>
                  <a:srgbClr val="000000"/>
                </a:solidFill>
                <a:latin typeface="Roboto"/>
                <a:ea typeface="Roboto"/>
                <a:cs typeface="Roboto"/>
                <a:sym typeface="Roboto"/>
              </a:rPr>
              <a:t>ACTIONS UNTIL MAR/23</a:t>
            </a:r>
            <a:endParaRPr b="0" i="0" sz="1000" u="none" cap="none" strike="noStrike">
              <a:solidFill>
                <a:srgbClr val="000000"/>
              </a:solidFill>
              <a:latin typeface="Roboto"/>
              <a:ea typeface="Roboto"/>
              <a:cs typeface="Roboto"/>
              <a:sym typeface="Roboto"/>
            </a:endParaRPr>
          </a:p>
        </p:txBody>
      </p:sp>
      <p:sp>
        <p:nvSpPr>
          <p:cNvPr id="128" name="Google Shape;128;p5"/>
          <p:cNvSpPr/>
          <p:nvPr/>
        </p:nvSpPr>
        <p:spPr>
          <a:xfrm>
            <a:off x="2456734" y="2335576"/>
            <a:ext cx="1236000" cy="2608962"/>
          </a:xfrm>
          <a:prstGeom prst="rect">
            <a:avLst/>
          </a:prstGeom>
          <a:solidFill>
            <a:srgbClr val="FFE599"/>
          </a:solidFill>
          <a:ln cap="flat" cmpd="sng" w="9525">
            <a:solidFill>
              <a:schemeClr val="dk2"/>
            </a:solidFill>
            <a:prstDash val="solid"/>
            <a:round/>
            <a:headEnd len="sm" w="sm" type="none"/>
            <a:tailEnd len="sm" w="sm" type="none"/>
          </a:ln>
        </p:spPr>
        <p:txBody>
          <a:bodyPr anchorCtr="0" anchor="t" bIns="54000" lIns="54000" spcFirstLastPara="1" rIns="54000" wrap="square" tIns="54000">
            <a:noAutofit/>
          </a:bodyPr>
          <a:lstStyle/>
          <a:p>
            <a:pPr indent="-63500" lvl="0" marL="89999" marR="0" rtl="0" algn="l">
              <a:lnSpc>
                <a:spcPct val="100000"/>
              </a:lnSpc>
              <a:spcBef>
                <a:spcPts val="0"/>
              </a:spcBef>
              <a:spcAft>
                <a:spcPts val="0"/>
              </a:spcAft>
              <a:buClr>
                <a:schemeClr val="dk1"/>
              </a:buClr>
              <a:buSzPts val="1000"/>
              <a:buFont typeface="Roboto"/>
              <a:buChar char="●"/>
            </a:pPr>
            <a:r>
              <a:rPr b="0" i="0" lang="pt-BR" sz="1000" u="none" cap="none" strike="noStrike">
                <a:solidFill>
                  <a:schemeClr val="dk1"/>
                </a:solidFill>
                <a:latin typeface="Roboto"/>
                <a:ea typeface="Roboto"/>
                <a:cs typeface="Roboto"/>
                <a:sym typeface="Roboto"/>
              </a:rPr>
              <a:t>Village Councils to be fully formed and  materialized by March 23 which include local groups, officials , teachers and head teachers and locals who are able and interested</a:t>
            </a:r>
            <a:endParaRPr/>
          </a:p>
          <a:p>
            <a:pPr indent="-63500" lvl="0" marL="89999" marR="0" rtl="0" algn="l">
              <a:lnSpc>
                <a:spcPct val="100000"/>
              </a:lnSpc>
              <a:spcBef>
                <a:spcPts val="0"/>
              </a:spcBef>
              <a:spcAft>
                <a:spcPts val="0"/>
              </a:spcAft>
              <a:buClr>
                <a:schemeClr val="dk1"/>
              </a:buClr>
              <a:buSzPts val="1000"/>
              <a:buFont typeface="Roboto"/>
              <a:buChar char="●"/>
            </a:pPr>
            <a:r>
              <a:rPr b="0" i="0" lang="pt-BR" sz="1000" u="none" cap="none" strike="noStrike">
                <a:solidFill>
                  <a:schemeClr val="dk1"/>
                </a:solidFill>
                <a:latin typeface="Roboto"/>
                <a:ea typeface="Roboto"/>
                <a:cs typeface="Roboto"/>
                <a:sym typeface="Roboto"/>
              </a:rPr>
              <a:t>Lists to be materialized and given official capacity by government</a:t>
            </a:r>
            <a:endParaRPr/>
          </a:p>
        </p:txBody>
      </p:sp>
      <p:sp>
        <p:nvSpPr>
          <p:cNvPr id="129" name="Google Shape;129;p5"/>
          <p:cNvSpPr/>
          <p:nvPr/>
        </p:nvSpPr>
        <p:spPr>
          <a:xfrm>
            <a:off x="1143738" y="2335577"/>
            <a:ext cx="1236000" cy="2608962"/>
          </a:xfrm>
          <a:prstGeom prst="rect">
            <a:avLst/>
          </a:prstGeom>
          <a:solidFill>
            <a:srgbClr val="FFE599"/>
          </a:solidFill>
          <a:ln cap="flat" cmpd="sng" w="9525">
            <a:solidFill>
              <a:schemeClr val="dk2"/>
            </a:solidFill>
            <a:prstDash val="solid"/>
            <a:round/>
            <a:headEnd len="sm" w="sm" type="none"/>
            <a:tailEnd len="sm" w="sm" type="none"/>
          </a:ln>
        </p:spPr>
        <p:txBody>
          <a:bodyPr anchorCtr="0" anchor="t" bIns="54000" lIns="54000" spcFirstLastPara="1" rIns="54000" wrap="square" tIns="54000">
            <a:noAutofit/>
          </a:bodyPr>
          <a:lstStyle/>
          <a:p>
            <a:pPr indent="-63500" lvl="0" marL="89999" marR="0" rtl="0" algn="l">
              <a:lnSpc>
                <a:spcPct val="100000"/>
              </a:lnSpc>
              <a:spcBef>
                <a:spcPts val="0"/>
              </a:spcBef>
              <a:spcAft>
                <a:spcPts val="0"/>
              </a:spcAft>
              <a:buClr>
                <a:schemeClr val="dk1"/>
              </a:buClr>
              <a:buSzPts val="1000"/>
              <a:buFont typeface="Roboto"/>
              <a:buChar char="●"/>
            </a:pPr>
            <a:r>
              <a:rPr b="0" i="0" lang="pt-BR" sz="1000" u="none" cap="none" strike="noStrike">
                <a:solidFill>
                  <a:schemeClr val="dk1"/>
                </a:solidFill>
                <a:latin typeface="Roboto"/>
                <a:ea typeface="Roboto"/>
                <a:cs typeface="Roboto"/>
                <a:sym typeface="Roboto"/>
              </a:rPr>
              <a:t>Village clusters in Sindh, Punjab and KP have been formed</a:t>
            </a:r>
            <a:endParaRPr/>
          </a:p>
          <a:p>
            <a:pPr indent="-63500" lvl="0" marL="89999" marR="0" rtl="0" algn="l">
              <a:lnSpc>
                <a:spcPct val="100000"/>
              </a:lnSpc>
              <a:spcBef>
                <a:spcPts val="0"/>
              </a:spcBef>
              <a:spcAft>
                <a:spcPts val="0"/>
              </a:spcAft>
              <a:buClr>
                <a:schemeClr val="dk1"/>
              </a:buClr>
              <a:buSzPts val="1000"/>
              <a:buFont typeface="Roboto"/>
              <a:buChar char="●"/>
            </a:pPr>
            <a:r>
              <a:rPr b="0" i="0" lang="pt-BR" sz="1000" u="none" cap="none" strike="noStrike">
                <a:solidFill>
                  <a:schemeClr val="dk1"/>
                </a:solidFill>
                <a:latin typeface="Roboto"/>
                <a:ea typeface="Roboto"/>
                <a:cs typeface="Roboto"/>
                <a:sym typeface="Roboto"/>
              </a:rPr>
              <a:t>Data Collection and Surveys completed in Punjab and Sindh and to be finished  in Swabi by Jan 2023</a:t>
            </a:r>
            <a:endParaRPr b="0" i="0" sz="1000" u="none" cap="none" strike="noStrike">
              <a:solidFill>
                <a:schemeClr val="dk1"/>
              </a:solidFill>
              <a:latin typeface="Roboto"/>
              <a:ea typeface="Roboto"/>
              <a:cs typeface="Roboto"/>
              <a:sym typeface="Roboto"/>
            </a:endParaRPr>
          </a:p>
        </p:txBody>
      </p:sp>
      <p:sp>
        <p:nvSpPr>
          <p:cNvPr id="130" name="Google Shape;130;p5"/>
          <p:cNvSpPr/>
          <p:nvPr/>
        </p:nvSpPr>
        <p:spPr>
          <a:xfrm>
            <a:off x="3769730" y="2335576"/>
            <a:ext cx="1236000" cy="2608962"/>
          </a:xfrm>
          <a:prstGeom prst="rect">
            <a:avLst/>
          </a:prstGeom>
          <a:solidFill>
            <a:srgbClr val="FFE599"/>
          </a:solidFill>
          <a:ln cap="flat" cmpd="sng" w="9525">
            <a:solidFill>
              <a:schemeClr val="dk2"/>
            </a:solidFill>
            <a:prstDash val="solid"/>
            <a:round/>
            <a:headEnd len="sm" w="sm" type="none"/>
            <a:tailEnd len="sm" w="sm" type="none"/>
          </a:ln>
        </p:spPr>
        <p:txBody>
          <a:bodyPr anchorCtr="0" anchor="t" bIns="54000" lIns="54000" spcFirstLastPara="1" rIns="54000" wrap="square" tIns="54000">
            <a:noAutofit/>
          </a:bodyPr>
          <a:lstStyle/>
          <a:p>
            <a:pPr indent="-63500" lvl="0" marL="89999" marR="0" rtl="0" algn="l">
              <a:lnSpc>
                <a:spcPct val="100000"/>
              </a:lnSpc>
              <a:spcBef>
                <a:spcPts val="0"/>
              </a:spcBef>
              <a:spcAft>
                <a:spcPts val="0"/>
              </a:spcAft>
              <a:buClr>
                <a:schemeClr val="dk1"/>
              </a:buClr>
              <a:buSzPts val="1000"/>
              <a:buFont typeface="Roboto"/>
              <a:buChar char="●"/>
            </a:pPr>
            <a:r>
              <a:rPr b="0" i="0" lang="pt-BR" sz="1000" u="none" cap="none" strike="noStrike">
                <a:solidFill>
                  <a:schemeClr val="dk1"/>
                </a:solidFill>
                <a:latin typeface="Roboto"/>
                <a:ea typeface="Roboto"/>
                <a:cs typeface="Roboto"/>
                <a:sym typeface="Roboto"/>
              </a:rPr>
              <a:t>Modules to be drafted by SoE LUMS and other fellowship partners</a:t>
            </a:r>
            <a:endParaRPr/>
          </a:p>
          <a:p>
            <a:pPr indent="-63500" lvl="0" marL="89999" marR="0" rtl="0" algn="l">
              <a:lnSpc>
                <a:spcPct val="100000"/>
              </a:lnSpc>
              <a:spcBef>
                <a:spcPts val="0"/>
              </a:spcBef>
              <a:spcAft>
                <a:spcPts val="0"/>
              </a:spcAft>
              <a:buClr>
                <a:schemeClr val="dk1"/>
              </a:buClr>
              <a:buSzPts val="1000"/>
              <a:buFont typeface="Roboto"/>
              <a:buChar char="●"/>
            </a:pPr>
            <a:r>
              <a:rPr b="0" i="0" lang="pt-BR" sz="1000" u="none" cap="none" strike="noStrike">
                <a:solidFill>
                  <a:schemeClr val="dk1"/>
                </a:solidFill>
                <a:latin typeface="Roboto"/>
                <a:ea typeface="Roboto"/>
                <a:cs typeface="Roboto"/>
                <a:sym typeface="Roboto"/>
              </a:rPr>
              <a:t>Trainings/workshops to begin in February in clusters for head-teachers, teachers and council members by February-March 2023</a:t>
            </a:r>
            <a:endParaRPr b="0" i="0" sz="1000" u="none" cap="none" strike="noStrike">
              <a:solidFill>
                <a:schemeClr val="dk1"/>
              </a:solidFill>
              <a:latin typeface="Roboto"/>
              <a:ea typeface="Roboto"/>
              <a:cs typeface="Roboto"/>
              <a:sym typeface="Roboto"/>
            </a:endParaRPr>
          </a:p>
        </p:txBody>
      </p:sp>
      <p:sp>
        <p:nvSpPr>
          <p:cNvPr id="131" name="Google Shape;131;p5"/>
          <p:cNvSpPr/>
          <p:nvPr/>
        </p:nvSpPr>
        <p:spPr>
          <a:xfrm>
            <a:off x="5082726" y="2335576"/>
            <a:ext cx="1236000" cy="2608962"/>
          </a:xfrm>
          <a:prstGeom prst="rect">
            <a:avLst/>
          </a:prstGeom>
          <a:solidFill>
            <a:srgbClr val="FFE599"/>
          </a:solidFill>
          <a:ln cap="flat" cmpd="sng" w="9525">
            <a:solidFill>
              <a:schemeClr val="dk2"/>
            </a:solidFill>
            <a:prstDash val="solid"/>
            <a:round/>
            <a:headEnd len="sm" w="sm" type="none"/>
            <a:tailEnd len="sm" w="sm" type="none"/>
          </a:ln>
        </p:spPr>
        <p:txBody>
          <a:bodyPr anchorCtr="0" anchor="t" bIns="54000" lIns="54000" spcFirstLastPara="1" rIns="54000" wrap="square" tIns="54000">
            <a:noAutofit/>
          </a:bodyPr>
          <a:lstStyle/>
          <a:p>
            <a:pPr indent="-63500" lvl="0" marL="89999" marR="0" rtl="0" algn="l">
              <a:lnSpc>
                <a:spcPct val="100000"/>
              </a:lnSpc>
              <a:spcBef>
                <a:spcPts val="0"/>
              </a:spcBef>
              <a:spcAft>
                <a:spcPts val="0"/>
              </a:spcAft>
              <a:buClr>
                <a:schemeClr val="dk1"/>
              </a:buClr>
              <a:buSzPts val="1000"/>
              <a:buFont typeface="Roboto"/>
              <a:buChar char="●"/>
            </a:pPr>
            <a:r>
              <a:rPr b="0" i="0" lang="pt-BR" sz="1000" u="none" cap="none" strike="noStrike">
                <a:solidFill>
                  <a:schemeClr val="dk1"/>
                </a:solidFill>
                <a:latin typeface="Roboto"/>
                <a:ea typeface="Roboto"/>
                <a:cs typeface="Roboto"/>
                <a:sym typeface="Roboto"/>
              </a:rPr>
              <a:t>TaRL Camps in Sindh, Punjab and KP by Feb-March 2023 through local Council</a:t>
            </a:r>
            <a:endParaRPr/>
          </a:p>
          <a:p>
            <a:pPr indent="-63500" lvl="0" marL="89999" marR="0" rtl="0" algn="l">
              <a:lnSpc>
                <a:spcPct val="100000"/>
              </a:lnSpc>
              <a:spcBef>
                <a:spcPts val="0"/>
              </a:spcBef>
              <a:spcAft>
                <a:spcPts val="0"/>
              </a:spcAft>
              <a:buClr>
                <a:schemeClr val="dk1"/>
              </a:buClr>
              <a:buSzPts val="1000"/>
              <a:buFont typeface="Roboto"/>
              <a:buChar char="●"/>
            </a:pPr>
            <a:r>
              <a:rPr b="0" i="0" lang="pt-BR" sz="1000" u="none" cap="none" strike="noStrike">
                <a:solidFill>
                  <a:schemeClr val="dk1"/>
                </a:solidFill>
                <a:latin typeface="Roboto"/>
                <a:ea typeface="Roboto"/>
                <a:cs typeface="Roboto"/>
                <a:sym typeface="Roboto"/>
              </a:rPr>
              <a:t>Structured Remediation by TCF, ITA and I-SAPS where necessary</a:t>
            </a:r>
            <a:endParaRPr/>
          </a:p>
          <a:p>
            <a:pPr indent="-63500" lvl="0" marL="89999" marR="0" rtl="0" algn="l">
              <a:lnSpc>
                <a:spcPct val="100000"/>
              </a:lnSpc>
              <a:spcBef>
                <a:spcPts val="0"/>
              </a:spcBef>
              <a:spcAft>
                <a:spcPts val="0"/>
              </a:spcAft>
              <a:buClr>
                <a:schemeClr val="dk1"/>
              </a:buClr>
              <a:buSzPts val="1000"/>
              <a:buFont typeface="Roboto"/>
              <a:buChar char="●"/>
            </a:pPr>
            <a:r>
              <a:rPr b="0" i="0" lang="pt-BR" sz="1000" u="none" cap="none" strike="noStrike">
                <a:solidFill>
                  <a:schemeClr val="dk1"/>
                </a:solidFill>
                <a:latin typeface="Roboto"/>
                <a:ea typeface="Roboto"/>
                <a:cs typeface="Roboto"/>
                <a:sym typeface="Roboto"/>
              </a:rPr>
              <a:t>Siyani Sahelian Camps in KP and Punjab and Sindh where necessary </a:t>
            </a:r>
            <a:endParaRPr/>
          </a:p>
        </p:txBody>
      </p:sp>
      <p:sp>
        <p:nvSpPr>
          <p:cNvPr id="132" name="Google Shape;132;p5"/>
          <p:cNvSpPr/>
          <p:nvPr/>
        </p:nvSpPr>
        <p:spPr>
          <a:xfrm>
            <a:off x="6395722" y="2335576"/>
            <a:ext cx="1236000" cy="2608962"/>
          </a:xfrm>
          <a:prstGeom prst="rect">
            <a:avLst/>
          </a:prstGeom>
          <a:solidFill>
            <a:srgbClr val="FFE599"/>
          </a:solidFill>
          <a:ln cap="flat" cmpd="sng" w="9525">
            <a:solidFill>
              <a:schemeClr val="dk2"/>
            </a:solidFill>
            <a:prstDash val="solid"/>
            <a:round/>
            <a:headEnd len="sm" w="sm" type="none"/>
            <a:tailEnd len="sm" w="sm" type="none"/>
          </a:ln>
        </p:spPr>
        <p:txBody>
          <a:bodyPr anchorCtr="0" anchor="t" bIns="54000" lIns="54000" spcFirstLastPara="1" rIns="54000" wrap="square" tIns="54000">
            <a:noAutofit/>
          </a:bodyPr>
          <a:lstStyle/>
          <a:p>
            <a:pPr indent="-63500" lvl="0" marL="89999" marR="0" rtl="0" algn="l">
              <a:lnSpc>
                <a:spcPct val="100000"/>
              </a:lnSpc>
              <a:spcBef>
                <a:spcPts val="0"/>
              </a:spcBef>
              <a:spcAft>
                <a:spcPts val="0"/>
              </a:spcAft>
              <a:buClr>
                <a:schemeClr val="dk1"/>
              </a:buClr>
              <a:buSzPts val="1000"/>
              <a:buFont typeface="Roboto"/>
              <a:buChar char="●"/>
            </a:pPr>
            <a:r>
              <a:rPr b="0" i="0" lang="pt-BR" sz="1000" u="none" cap="none" strike="noStrike">
                <a:solidFill>
                  <a:schemeClr val="dk1"/>
                </a:solidFill>
                <a:latin typeface="Roboto"/>
                <a:ea typeface="Roboto"/>
                <a:cs typeface="Roboto"/>
                <a:sym typeface="Roboto"/>
              </a:rPr>
              <a:t>First draft to be finished by January-Feb 2023</a:t>
            </a:r>
            <a:endParaRPr/>
          </a:p>
          <a:p>
            <a:pPr indent="-63500" lvl="0" marL="89999" marR="0" rtl="0" algn="l">
              <a:lnSpc>
                <a:spcPct val="100000"/>
              </a:lnSpc>
              <a:spcBef>
                <a:spcPts val="0"/>
              </a:spcBef>
              <a:spcAft>
                <a:spcPts val="0"/>
              </a:spcAft>
              <a:buClr>
                <a:schemeClr val="dk1"/>
              </a:buClr>
              <a:buSzPts val="1000"/>
              <a:buFont typeface="Roboto"/>
              <a:buChar char="●"/>
            </a:pPr>
            <a:r>
              <a:rPr b="0" i="0" lang="pt-BR" sz="1000" u="none" cap="none" strike="noStrike">
                <a:solidFill>
                  <a:schemeClr val="dk1"/>
                </a:solidFill>
                <a:latin typeface="Roboto"/>
                <a:ea typeface="Roboto"/>
                <a:cs typeface="Roboto"/>
                <a:sym typeface="Roboto"/>
              </a:rPr>
              <a:t>Final Draft by Feb-March 2023</a:t>
            </a:r>
            <a:endParaRPr/>
          </a:p>
          <a:p>
            <a:pPr indent="-63500" lvl="0" marL="89999" marR="0" rtl="0" algn="l">
              <a:lnSpc>
                <a:spcPct val="100000"/>
              </a:lnSpc>
              <a:spcBef>
                <a:spcPts val="0"/>
              </a:spcBef>
              <a:spcAft>
                <a:spcPts val="0"/>
              </a:spcAft>
              <a:buClr>
                <a:schemeClr val="dk1"/>
              </a:buClr>
              <a:buSzPts val="1000"/>
              <a:buFont typeface="Roboto"/>
              <a:buChar char="●"/>
            </a:pPr>
            <a:r>
              <a:rPr b="0" i="0" lang="pt-BR" sz="1000" u="none" cap="none" strike="noStrike">
                <a:solidFill>
                  <a:schemeClr val="dk1"/>
                </a:solidFill>
                <a:latin typeface="Roboto"/>
                <a:ea typeface="Roboto"/>
                <a:cs typeface="Roboto"/>
                <a:sym typeface="Roboto"/>
              </a:rPr>
              <a:t>Dissemniation in government sector for advocacy by March 2023</a:t>
            </a:r>
            <a:endParaRPr/>
          </a:p>
          <a:p>
            <a:pPr indent="-63500" lvl="0" marL="89999" marR="0" rtl="0" algn="l">
              <a:lnSpc>
                <a:spcPct val="100000"/>
              </a:lnSpc>
              <a:spcBef>
                <a:spcPts val="0"/>
              </a:spcBef>
              <a:spcAft>
                <a:spcPts val="0"/>
              </a:spcAft>
              <a:buClr>
                <a:schemeClr val="dk1"/>
              </a:buClr>
              <a:buSzPts val="1000"/>
              <a:buFont typeface="Roboto"/>
              <a:buChar char="●"/>
            </a:pPr>
            <a:r>
              <a:rPr b="0" i="0" lang="pt-BR" sz="1000" u="none" cap="none" strike="noStrike">
                <a:solidFill>
                  <a:schemeClr val="dk1"/>
                </a:solidFill>
                <a:latin typeface="Roboto"/>
                <a:ea typeface="Roboto"/>
                <a:cs typeface="Roboto"/>
                <a:sym typeface="Roboto"/>
              </a:rPr>
              <a:t>Convention on W.P in Pakistan in March-April 2023 for Brazil, Kenya and local partners</a:t>
            </a:r>
            <a:endParaRPr b="0" i="0" sz="1200" u="none" cap="none" strike="noStrike">
              <a:solidFill>
                <a:srgbClr val="000000"/>
              </a:solidFill>
              <a:latin typeface="Roboto"/>
              <a:ea typeface="Roboto"/>
              <a:cs typeface="Roboto"/>
              <a:sym typeface="Roboto"/>
            </a:endParaRPr>
          </a:p>
        </p:txBody>
      </p:sp>
      <p:sp>
        <p:nvSpPr>
          <p:cNvPr id="133" name="Google Shape;133;p5"/>
          <p:cNvSpPr/>
          <p:nvPr/>
        </p:nvSpPr>
        <p:spPr>
          <a:xfrm>
            <a:off x="7708709" y="2335576"/>
            <a:ext cx="1236000" cy="2608962"/>
          </a:xfrm>
          <a:prstGeom prst="rect">
            <a:avLst/>
          </a:prstGeom>
          <a:solidFill>
            <a:srgbClr val="FFE599"/>
          </a:solidFill>
          <a:ln cap="flat" cmpd="sng" w="9525">
            <a:solidFill>
              <a:schemeClr val="dk2"/>
            </a:solidFill>
            <a:prstDash val="solid"/>
            <a:round/>
            <a:headEnd len="sm" w="sm" type="none"/>
            <a:tailEnd len="sm" w="sm" type="none"/>
          </a:ln>
        </p:spPr>
        <p:txBody>
          <a:bodyPr anchorCtr="0" anchor="t" bIns="54000" lIns="54000" spcFirstLastPara="1" rIns="54000" wrap="square" tIns="54000">
            <a:noAutofit/>
          </a:bodyPr>
          <a:lstStyle/>
          <a:p>
            <a:pPr indent="-63500" lvl="0" marL="89999" marR="0" rtl="0" algn="l">
              <a:lnSpc>
                <a:spcPct val="100000"/>
              </a:lnSpc>
              <a:spcBef>
                <a:spcPts val="0"/>
              </a:spcBef>
              <a:spcAft>
                <a:spcPts val="0"/>
              </a:spcAft>
              <a:buClr>
                <a:schemeClr val="dk1"/>
              </a:buClr>
              <a:buSzPts val="1000"/>
              <a:buFont typeface="Roboto"/>
              <a:buChar char="●"/>
            </a:pPr>
            <a:r>
              <a:rPr b="0" i="0" lang="pt-BR" sz="1000" u="none" cap="none" strike="noStrike">
                <a:solidFill>
                  <a:schemeClr val="dk1"/>
                </a:solidFill>
                <a:latin typeface="Roboto"/>
                <a:ea typeface="Roboto"/>
                <a:cs typeface="Roboto"/>
                <a:sym typeface="Roboto"/>
              </a:rPr>
              <a:t>On-going process and a web of strong transnational groups</a:t>
            </a:r>
            <a:endParaRPr/>
          </a:p>
          <a:p>
            <a:pPr indent="-63500" lvl="0" marL="89999" marR="0" rtl="0" algn="l">
              <a:lnSpc>
                <a:spcPct val="100000"/>
              </a:lnSpc>
              <a:spcBef>
                <a:spcPts val="0"/>
              </a:spcBef>
              <a:spcAft>
                <a:spcPts val="0"/>
              </a:spcAft>
              <a:buClr>
                <a:schemeClr val="dk1"/>
              </a:buClr>
              <a:buSzPts val="1000"/>
              <a:buFont typeface="Roboto"/>
              <a:buChar char="●"/>
            </a:pPr>
            <a:r>
              <a:rPr b="0" i="0" lang="pt-BR" sz="1000" u="none" cap="none" strike="noStrike">
                <a:solidFill>
                  <a:schemeClr val="dk1"/>
                </a:solidFill>
                <a:latin typeface="Roboto"/>
                <a:ea typeface="Roboto"/>
                <a:cs typeface="Roboto"/>
                <a:sym typeface="Roboto"/>
              </a:rPr>
              <a:t>Secretariat to be formed in March 2023</a:t>
            </a:r>
            <a:endParaRPr b="0" i="0" sz="1200" u="none" cap="none" strike="noStrike">
              <a:solidFill>
                <a:srgbClr val="000000"/>
              </a:solidFill>
              <a:latin typeface="Roboto"/>
              <a:ea typeface="Roboto"/>
              <a:cs typeface="Roboto"/>
              <a:sym typeface="Roboto"/>
            </a:endParaRPr>
          </a:p>
        </p:txBody>
      </p:sp>
      <p:sp>
        <p:nvSpPr>
          <p:cNvPr id="134" name="Google Shape;134;p5"/>
          <p:cNvSpPr/>
          <p:nvPr/>
        </p:nvSpPr>
        <p:spPr>
          <a:xfrm>
            <a:off x="1148100" y="778850"/>
            <a:ext cx="1236000" cy="1391472"/>
          </a:xfrm>
          <a:prstGeom prst="rect">
            <a:avLst/>
          </a:prstGeom>
          <a:solidFill>
            <a:srgbClr val="AF1281"/>
          </a:solidFill>
          <a:ln cap="flat" cmpd="sng" w="9525">
            <a:solidFill>
              <a:schemeClr val="dk2"/>
            </a:solidFill>
            <a:prstDash val="solid"/>
            <a:round/>
            <a:headEnd len="sm" w="sm" type="none"/>
            <a:tailEnd len="sm" w="sm" type="none"/>
          </a:ln>
        </p:spPr>
        <p:txBody>
          <a:bodyPr anchorCtr="0" anchor="ctr" bIns="54000" lIns="54000" spcFirstLastPara="1" rIns="54000" wrap="square" tIns="54000">
            <a:noAutofit/>
          </a:bodyPr>
          <a:lstStyle/>
          <a:p>
            <a:pPr indent="0" lvl="0" marL="0" marR="0" rtl="0" algn="ctr">
              <a:lnSpc>
                <a:spcPct val="100000"/>
              </a:lnSpc>
              <a:spcBef>
                <a:spcPts val="0"/>
              </a:spcBef>
              <a:spcAft>
                <a:spcPts val="0"/>
              </a:spcAft>
              <a:buNone/>
            </a:pPr>
            <a:r>
              <a:rPr b="0" i="0" lang="pt-BR" sz="1100" u="none" cap="none" strike="noStrike">
                <a:solidFill>
                  <a:schemeClr val="lt1"/>
                </a:solidFill>
                <a:latin typeface="Roboto"/>
                <a:ea typeface="Roboto"/>
                <a:cs typeface="Roboto"/>
                <a:sym typeface="Roboto"/>
              </a:rPr>
              <a:t>Formation of Village Clusters in Provinces, Data Collection as evidence</a:t>
            </a:r>
            <a:endParaRPr/>
          </a:p>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chemeClr val="lt1"/>
              </a:solidFill>
              <a:latin typeface="Roboto"/>
              <a:ea typeface="Roboto"/>
              <a:cs typeface="Roboto"/>
              <a:sym typeface="Roboto"/>
            </a:endParaRPr>
          </a:p>
        </p:txBody>
      </p:sp>
      <p:sp>
        <p:nvSpPr>
          <p:cNvPr id="135" name="Google Shape;135;p5"/>
          <p:cNvSpPr/>
          <p:nvPr/>
        </p:nvSpPr>
        <p:spPr>
          <a:xfrm>
            <a:off x="2461095" y="778849"/>
            <a:ext cx="1236000" cy="1391471"/>
          </a:xfrm>
          <a:prstGeom prst="rect">
            <a:avLst/>
          </a:prstGeom>
          <a:solidFill>
            <a:srgbClr val="AF1281"/>
          </a:solidFill>
          <a:ln cap="flat" cmpd="sng" w="9525">
            <a:solidFill>
              <a:schemeClr val="dk2"/>
            </a:solidFill>
            <a:prstDash val="solid"/>
            <a:round/>
            <a:headEnd len="sm" w="sm" type="none"/>
            <a:tailEnd len="sm" w="sm" type="none"/>
          </a:ln>
        </p:spPr>
        <p:txBody>
          <a:bodyPr anchorCtr="0" anchor="ctr" bIns="54000" lIns="54000" spcFirstLastPara="1" rIns="54000" wrap="square" tIns="54000">
            <a:noAutofit/>
          </a:bodyPr>
          <a:lstStyle/>
          <a:p>
            <a:pPr indent="0" lvl="0" marL="0" marR="0" rtl="0" algn="ctr">
              <a:lnSpc>
                <a:spcPct val="100000"/>
              </a:lnSpc>
              <a:spcBef>
                <a:spcPts val="0"/>
              </a:spcBef>
              <a:spcAft>
                <a:spcPts val="0"/>
              </a:spcAft>
              <a:buClr>
                <a:srgbClr val="000000"/>
              </a:buClr>
              <a:buSzPts val="1100"/>
              <a:buFont typeface="Arial"/>
              <a:buNone/>
            </a:pPr>
            <a:r>
              <a:rPr b="0" i="0" lang="pt-BR" sz="1100" u="none" cap="none" strike="noStrike">
                <a:solidFill>
                  <a:schemeClr val="lt1"/>
                </a:solidFill>
                <a:latin typeface="Roboto"/>
                <a:ea typeface="Roboto"/>
                <a:cs typeface="Roboto"/>
                <a:sym typeface="Roboto"/>
              </a:rPr>
              <a:t>Formation of local groups as Village Councils</a:t>
            </a:r>
            <a:endParaRPr/>
          </a:p>
        </p:txBody>
      </p:sp>
      <p:sp>
        <p:nvSpPr>
          <p:cNvPr id="136" name="Google Shape;136;p5"/>
          <p:cNvSpPr/>
          <p:nvPr/>
        </p:nvSpPr>
        <p:spPr>
          <a:xfrm>
            <a:off x="3774090" y="778850"/>
            <a:ext cx="1236000" cy="1391470"/>
          </a:xfrm>
          <a:prstGeom prst="rect">
            <a:avLst/>
          </a:prstGeom>
          <a:solidFill>
            <a:srgbClr val="AF1281"/>
          </a:solidFill>
          <a:ln cap="flat" cmpd="sng" w="9525">
            <a:solidFill>
              <a:schemeClr val="dk2"/>
            </a:solidFill>
            <a:prstDash val="solid"/>
            <a:round/>
            <a:headEnd len="sm" w="sm" type="none"/>
            <a:tailEnd len="sm" w="sm" type="none"/>
          </a:ln>
        </p:spPr>
        <p:txBody>
          <a:bodyPr anchorCtr="0" anchor="ctr" bIns="54000" lIns="54000" spcFirstLastPara="1" rIns="54000" wrap="square" tIns="54000">
            <a:noAutofit/>
          </a:bodyPr>
          <a:lstStyle/>
          <a:p>
            <a:pPr indent="0" lvl="0" marL="0" marR="0" rtl="0" algn="ctr">
              <a:lnSpc>
                <a:spcPct val="100000"/>
              </a:lnSpc>
              <a:spcBef>
                <a:spcPts val="0"/>
              </a:spcBef>
              <a:spcAft>
                <a:spcPts val="0"/>
              </a:spcAft>
              <a:buClr>
                <a:srgbClr val="000000"/>
              </a:buClr>
              <a:buSzPts val="1100"/>
              <a:buFont typeface="Arial"/>
              <a:buNone/>
            </a:pPr>
            <a:r>
              <a:rPr b="0" i="0" lang="pt-BR" sz="1100" u="none" cap="none" strike="noStrike">
                <a:solidFill>
                  <a:schemeClr val="lt1"/>
                </a:solidFill>
                <a:latin typeface="Roboto"/>
                <a:ea typeface="Roboto"/>
                <a:cs typeface="Roboto"/>
                <a:sym typeface="Roboto"/>
              </a:rPr>
              <a:t>Drafting Modules for trainings of teachers and local groups on Foundational Learning</a:t>
            </a:r>
            <a:endParaRPr/>
          </a:p>
        </p:txBody>
      </p:sp>
      <p:sp>
        <p:nvSpPr>
          <p:cNvPr id="137" name="Google Shape;137;p5"/>
          <p:cNvSpPr/>
          <p:nvPr/>
        </p:nvSpPr>
        <p:spPr>
          <a:xfrm>
            <a:off x="5087085" y="778849"/>
            <a:ext cx="1236000" cy="1391469"/>
          </a:xfrm>
          <a:prstGeom prst="rect">
            <a:avLst/>
          </a:prstGeom>
          <a:solidFill>
            <a:srgbClr val="AF1281"/>
          </a:solidFill>
          <a:ln cap="flat" cmpd="sng" w="9525">
            <a:solidFill>
              <a:schemeClr val="dk2"/>
            </a:solidFill>
            <a:prstDash val="solid"/>
            <a:round/>
            <a:headEnd len="sm" w="sm" type="none"/>
            <a:tailEnd len="sm" w="sm" type="none"/>
          </a:ln>
        </p:spPr>
        <p:txBody>
          <a:bodyPr anchorCtr="0" anchor="ctr" bIns="54000" lIns="54000" spcFirstLastPara="1" rIns="54000" wrap="square" tIns="54000">
            <a:noAutofit/>
          </a:bodyPr>
          <a:lstStyle/>
          <a:p>
            <a:pPr indent="0" lvl="0" marL="0" marR="0" rtl="0" algn="ctr">
              <a:lnSpc>
                <a:spcPct val="100000"/>
              </a:lnSpc>
              <a:spcBef>
                <a:spcPts val="0"/>
              </a:spcBef>
              <a:spcAft>
                <a:spcPts val="0"/>
              </a:spcAft>
              <a:buClr>
                <a:srgbClr val="000000"/>
              </a:buClr>
              <a:buSzPts val="1100"/>
              <a:buFont typeface="Arial"/>
              <a:buNone/>
            </a:pPr>
            <a:r>
              <a:rPr b="0" i="0" lang="pt-BR" sz="1100" u="none" cap="none" strike="noStrike">
                <a:solidFill>
                  <a:schemeClr val="lt1"/>
                </a:solidFill>
                <a:latin typeface="Roboto"/>
                <a:ea typeface="Roboto"/>
                <a:cs typeface="Roboto"/>
                <a:sym typeface="Roboto"/>
              </a:rPr>
              <a:t>FL Recovery Interventions via Local Groups/Village Councils</a:t>
            </a:r>
            <a:endParaRPr/>
          </a:p>
        </p:txBody>
      </p:sp>
      <p:sp>
        <p:nvSpPr>
          <p:cNvPr id="138" name="Google Shape;138;p5"/>
          <p:cNvSpPr/>
          <p:nvPr/>
        </p:nvSpPr>
        <p:spPr>
          <a:xfrm>
            <a:off x="6400081" y="778850"/>
            <a:ext cx="1236000" cy="1391468"/>
          </a:xfrm>
          <a:prstGeom prst="rect">
            <a:avLst/>
          </a:prstGeom>
          <a:solidFill>
            <a:srgbClr val="AF1281"/>
          </a:solidFill>
          <a:ln cap="flat" cmpd="sng" w="9525">
            <a:solidFill>
              <a:schemeClr val="dk2"/>
            </a:solidFill>
            <a:prstDash val="solid"/>
            <a:round/>
            <a:headEnd len="sm" w="sm" type="none"/>
            <a:tailEnd len="sm" w="sm" type="none"/>
          </a:ln>
        </p:spPr>
        <p:txBody>
          <a:bodyPr anchorCtr="0" anchor="ctr" bIns="54000" lIns="54000" spcFirstLastPara="1" rIns="54000" wrap="square" tIns="54000">
            <a:noAutofit/>
          </a:bodyPr>
          <a:lstStyle/>
          <a:p>
            <a:pPr indent="0" lvl="0" marL="0" marR="0" rtl="0" algn="ctr">
              <a:lnSpc>
                <a:spcPct val="100000"/>
              </a:lnSpc>
              <a:spcBef>
                <a:spcPts val="0"/>
              </a:spcBef>
              <a:spcAft>
                <a:spcPts val="0"/>
              </a:spcAft>
              <a:buNone/>
            </a:pPr>
            <a:r>
              <a:rPr b="0" i="0" lang="pt-BR" sz="1100" u="none" cap="none" strike="noStrike">
                <a:solidFill>
                  <a:schemeClr val="lt1"/>
                </a:solidFill>
                <a:latin typeface="Roboto"/>
                <a:ea typeface="Roboto"/>
                <a:cs typeface="Roboto"/>
                <a:sym typeface="Roboto"/>
              </a:rPr>
              <a:t>Drafting of a collective White Paper on FL </a:t>
            </a:r>
            <a:endParaRPr/>
          </a:p>
        </p:txBody>
      </p:sp>
      <p:sp>
        <p:nvSpPr>
          <p:cNvPr id="139" name="Google Shape;139;p5"/>
          <p:cNvSpPr/>
          <p:nvPr/>
        </p:nvSpPr>
        <p:spPr>
          <a:xfrm>
            <a:off x="7713067" y="778849"/>
            <a:ext cx="1236000" cy="1391467"/>
          </a:xfrm>
          <a:prstGeom prst="rect">
            <a:avLst/>
          </a:prstGeom>
          <a:solidFill>
            <a:srgbClr val="AF1281"/>
          </a:solidFill>
          <a:ln cap="flat" cmpd="sng" w="9525">
            <a:solidFill>
              <a:schemeClr val="dk2"/>
            </a:solidFill>
            <a:prstDash val="solid"/>
            <a:round/>
            <a:headEnd len="sm" w="sm" type="none"/>
            <a:tailEnd len="sm" w="sm" type="none"/>
          </a:ln>
        </p:spPr>
        <p:txBody>
          <a:bodyPr anchorCtr="0" anchor="ctr" bIns="54000" lIns="54000" spcFirstLastPara="1" rIns="54000" wrap="square" tIns="54000">
            <a:noAutofit/>
          </a:bodyPr>
          <a:lstStyle/>
          <a:p>
            <a:pPr indent="0" lvl="0" marL="0" marR="0" rtl="0" algn="ctr">
              <a:lnSpc>
                <a:spcPct val="100000"/>
              </a:lnSpc>
              <a:spcBef>
                <a:spcPts val="0"/>
              </a:spcBef>
              <a:spcAft>
                <a:spcPts val="0"/>
              </a:spcAft>
              <a:buNone/>
            </a:pPr>
            <a:r>
              <a:rPr b="0" i="0" lang="pt-BR" sz="1100" u="none" cap="none" strike="noStrike">
                <a:solidFill>
                  <a:schemeClr val="lt1"/>
                </a:solidFill>
                <a:latin typeface="Roboto"/>
                <a:ea typeface="Roboto"/>
                <a:cs typeface="Roboto"/>
                <a:sym typeface="Roboto"/>
              </a:rPr>
              <a:t>Formation of multiple local and transnational networks to sustain coalitions</a:t>
            </a:r>
            <a:endParaRPr/>
          </a:p>
        </p:txBody>
      </p:sp>
      <p:sp>
        <p:nvSpPr>
          <p:cNvPr id="140" name="Google Shape;140;p5"/>
          <p:cNvSpPr/>
          <p:nvPr/>
        </p:nvSpPr>
        <p:spPr>
          <a:xfrm>
            <a:off x="194850" y="150800"/>
            <a:ext cx="8754000" cy="560400"/>
          </a:xfrm>
          <a:prstGeom prst="rect">
            <a:avLst/>
          </a:prstGeom>
          <a:solidFill>
            <a:srgbClr val="934279"/>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pt-BR" sz="1200" u="none" cap="none" strike="noStrike">
                <a:solidFill>
                  <a:schemeClr val="lt1"/>
                </a:solidFill>
                <a:latin typeface="Roboto"/>
                <a:ea typeface="Roboto"/>
                <a:cs typeface="Roboto"/>
                <a:sym typeface="Roboto"/>
              </a:rPr>
              <a:t>COALITION OBJECTIVE</a:t>
            </a:r>
            <a:endParaRPr b="1" i="0" sz="1200" u="none" cap="none" strike="noStrike">
              <a:solidFill>
                <a:schemeClr val="lt1"/>
              </a:solidFill>
              <a:latin typeface="Roboto"/>
              <a:ea typeface="Roboto"/>
              <a:cs typeface="Roboto"/>
              <a:sym typeface="Roboto"/>
            </a:endParaRPr>
          </a:p>
          <a:p>
            <a:pPr indent="0" lvl="0" marL="0" marR="0" rtl="0" algn="ctr">
              <a:lnSpc>
                <a:spcPct val="100000"/>
              </a:lnSpc>
              <a:spcBef>
                <a:spcPts val="0"/>
              </a:spcBef>
              <a:spcAft>
                <a:spcPts val="0"/>
              </a:spcAft>
              <a:buClr>
                <a:srgbClr val="000000"/>
              </a:buClr>
              <a:buSzPts val="1200"/>
              <a:buFont typeface="Arial"/>
              <a:buNone/>
            </a:pPr>
            <a:r>
              <a:rPr b="0" i="0" lang="pt-BR" sz="1200" u="none" cap="none" strike="noStrike">
                <a:solidFill>
                  <a:schemeClr val="lt1"/>
                </a:solidFill>
                <a:latin typeface="Roboto"/>
                <a:ea typeface="Roboto"/>
                <a:cs typeface="Roboto"/>
                <a:sym typeface="Roboto"/>
              </a:rPr>
              <a:t>All Children Leanring by Grade 3</a:t>
            </a:r>
            <a:endParaRPr b="0" i="0" sz="1200" u="none" cap="none" strike="noStrike">
              <a:solidFill>
                <a:schemeClr val="lt1"/>
              </a:solidFill>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6"/>
          <p:cNvSpPr/>
          <p:nvPr/>
        </p:nvSpPr>
        <p:spPr>
          <a:xfrm>
            <a:off x="1552225" y="1427650"/>
            <a:ext cx="3646200" cy="3587400"/>
          </a:xfrm>
          <a:prstGeom prst="rect">
            <a:avLst/>
          </a:prstGeom>
          <a:solidFill>
            <a:srgbClr val="D5E4F1"/>
          </a:solidFill>
          <a:ln cap="flat" cmpd="sng" w="9525">
            <a:solidFill>
              <a:schemeClr val="dk2"/>
            </a:solidFill>
            <a:prstDash val="solid"/>
            <a:round/>
            <a:headEnd len="sm" w="sm" type="none"/>
            <a:tailEnd len="sm" w="sm" type="none"/>
          </a:ln>
        </p:spPr>
        <p:txBody>
          <a:bodyPr anchorCtr="0" anchor="t" bIns="54000" lIns="54000" spcFirstLastPara="1" rIns="54000" wrap="square" tIns="54000">
            <a:noAutofit/>
          </a:bodyPr>
          <a:lstStyle/>
          <a:p>
            <a:pPr indent="-63500" lvl="0" marL="89999" marR="0" rtl="0" algn="l">
              <a:lnSpc>
                <a:spcPct val="100000"/>
              </a:lnSpc>
              <a:spcBef>
                <a:spcPts val="0"/>
              </a:spcBef>
              <a:spcAft>
                <a:spcPts val="0"/>
              </a:spcAft>
              <a:buClr>
                <a:schemeClr val="dk1"/>
              </a:buClr>
              <a:buSzPts val="1000"/>
              <a:buFont typeface="Roboto"/>
              <a:buChar char="●"/>
            </a:pPr>
            <a:r>
              <a:rPr b="0" i="0" lang="pt-BR" sz="1000" u="none" cap="none" strike="noStrike">
                <a:solidFill>
                  <a:schemeClr val="dk1"/>
                </a:solidFill>
                <a:latin typeface="Roboto"/>
                <a:ea typeface="Roboto"/>
                <a:cs typeface="Roboto"/>
                <a:sym typeface="Roboto"/>
              </a:rPr>
              <a:t>Through filling the gaps in FL in Pakistan through localization, there is going to be a greater chance for education recovery in Pakistan. It is the belief of the Fellows that there is true equity for all children </a:t>
            </a:r>
            <a:endParaRPr/>
          </a:p>
          <a:p>
            <a:pPr indent="-63500" lvl="0" marL="89999" marR="0" rtl="0" algn="l">
              <a:lnSpc>
                <a:spcPct val="100000"/>
              </a:lnSpc>
              <a:spcBef>
                <a:spcPts val="600"/>
              </a:spcBef>
              <a:spcAft>
                <a:spcPts val="0"/>
              </a:spcAft>
              <a:buClr>
                <a:schemeClr val="dk1"/>
              </a:buClr>
              <a:buSzPts val="1000"/>
              <a:buFont typeface="Roboto"/>
              <a:buChar char="●"/>
            </a:pPr>
            <a:r>
              <a:rPr b="0" i="0" lang="pt-BR" sz="1000" u="none" cap="none" strike="noStrike">
                <a:solidFill>
                  <a:schemeClr val="dk1"/>
                </a:solidFill>
                <a:latin typeface="Roboto"/>
                <a:ea typeface="Roboto"/>
                <a:cs typeface="Roboto"/>
                <a:sym typeface="Roboto"/>
              </a:rPr>
              <a:t>It is the belief of the Fellows that only happy teachers who have the potential to become great advocates of learning can bring change in the education eco-system</a:t>
            </a:r>
            <a:endParaRPr/>
          </a:p>
          <a:p>
            <a:pPr indent="-63500" lvl="0" marL="89999" marR="0" rtl="0" algn="l">
              <a:lnSpc>
                <a:spcPct val="100000"/>
              </a:lnSpc>
              <a:spcBef>
                <a:spcPts val="600"/>
              </a:spcBef>
              <a:spcAft>
                <a:spcPts val="600"/>
              </a:spcAft>
              <a:buClr>
                <a:schemeClr val="dk1"/>
              </a:buClr>
              <a:buSzPts val="1000"/>
              <a:buFont typeface="Roboto"/>
              <a:buChar char="●"/>
            </a:pPr>
            <a:r>
              <a:rPr b="0" i="0" lang="pt-BR" sz="1000" u="none" cap="none" strike="noStrike">
                <a:solidFill>
                  <a:schemeClr val="dk1"/>
                </a:solidFill>
                <a:latin typeface="Roboto"/>
                <a:ea typeface="Roboto"/>
                <a:cs typeface="Roboto"/>
                <a:sym typeface="Roboto"/>
              </a:rPr>
              <a:t>Through broad coalitions, partnerships and networks, the work of the Fellows will be kept on going and get sustenance in the future, more the people on board this revolution, more the momentum</a:t>
            </a:r>
            <a:endParaRPr b="0" i="0" sz="1000" u="none" cap="none" strike="noStrike">
              <a:solidFill>
                <a:schemeClr val="dk1"/>
              </a:solidFill>
              <a:latin typeface="Roboto"/>
              <a:ea typeface="Roboto"/>
              <a:cs typeface="Roboto"/>
              <a:sym typeface="Roboto"/>
            </a:endParaRPr>
          </a:p>
        </p:txBody>
      </p:sp>
      <p:sp>
        <p:nvSpPr>
          <p:cNvPr id="146" name="Google Shape;146;p6"/>
          <p:cNvSpPr/>
          <p:nvPr/>
        </p:nvSpPr>
        <p:spPr>
          <a:xfrm>
            <a:off x="1552225" y="790425"/>
            <a:ext cx="3646200" cy="558000"/>
          </a:xfrm>
          <a:prstGeom prst="rect">
            <a:avLst/>
          </a:prstGeom>
          <a:solidFill>
            <a:srgbClr val="32608A"/>
          </a:solidFill>
          <a:ln cap="flat" cmpd="sng" w="9525">
            <a:solidFill>
              <a:schemeClr val="dk2"/>
            </a:solidFill>
            <a:prstDash val="solid"/>
            <a:round/>
            <a:headEnd len="sm" w="sm" type="none"/>
            <a:tailEnd len="sm" w="sm" type="none"/>
          </a:ln>
        </p:spPr>
        <p:txBody>
          <a:bodyPr anchorCtr="0" anchor="ctr" bIns="54000" lIns="54000" spcFirstLastPara="1" rIns="54000" wrap="square" tIns="54000">
            <a:noAutofit/>
          </a:bodyPr>
          <a:lstStyle/>
          <a:p>
            <a:pPr indent="0" lvl="0" marL="0" marR="0" rtl="0" algn="ctr">
              <a:lnSpc>
                <a:spcPct val="100000"/>
              </a:lnSpc>
              <a:spcBef>
                <a:spcPts val="0"/>
              </a:spcBef>
              <a:spcAft>
                <a:spcPts val="0"/>
              </a:spcAft>
              <a:buClr>
                <a:srgbClr val="000000"/>
              </a:buClr>
              <a:buSzPts val="1100"/>
              <a:buFont typeface="Arial"/>
              <a:buNone/>
            </a:pPr>
            <a:r>
              <a:rPr b="1" i="0" lang="pt-BR" sz="1100" u="none" cap="none" strike="noStrike">
                <a:solidFill>
                  <a:schemeClr val="lt1"/>
                </a:solidFill>
                <a:latin typeface="Roboto"/>
                <a:ea typeface="Roboto"/>
                <a:cs typeface="Roboto"/>
                <a:sym typeface="Roboto"/>
              </a:rPr>
              <a:t>ASSUMPTIONS</a:t>
            </a:r>
            <a:endParaRPr b="1" i="0" sz="1100" u="none" cap="none" strike="noStrike">
              <a:solidFill>
                <a:schemeClr val="lt1"/>
              </a:solidFill>
              <a:latin typeface="Roboto"/>
              <a:ea typeface="Roboto"/>
              <a:cs typeface="Roboto"/>
              <a:sym typeface="Roboto"/>
            </a:endParaRPr>
          </a:p>
        </p:txBody>
      </p:sp>
      <p:sp>
        <p:nvSpPr>
          <p:cNvPr id="147" name="Google Shape;147;p6"/>
          <p:cNvSpPr/>
          <p:nvPr/>
        </p:nvSpPr>
        <p:spPr>
          <a:xfrm>
            <a:off x="194856" y="790425"/>
            <a:ext cx="1247100" cy="558000"/>
          </a:xfrm>
          <a:prstGeom prst="rect">
            <a:avLst/>
          </a:prstGeom>
          <a:solidFill>
            <a:srgbClr val="32608A"/>
          </a:solidFill>
          <a:ln cap="flat" cmpd="sng" w="9525">
            <a:solidFill>
              <a:schemeClr val="dk2"/>
            </a:solidFill>
            <a:prstDash val="solid"/>
            <a:round/>
            <a:headEnd len="sm" w="sm" type="none"/>
            <a:tailEnd len="sm" w="sm" type="none"/>
          </a:ln>
        </p:spPr>
        <p:txBody>
          <a:bodyPr anchorCtr="0" anchor="ctr" bIns="54000" lIns="54000" spcFirstLastPara="1" rIns="54000" wrap="square" tIns="54000">
            <a:noAutofit/>
          </a:bodyPr>
          <a:lstStyle/>
          <a:p>
            <a:pPr indent="0" lvl="0" marL="0" marR="0" rtl="0" algn="ctr">
              <a:lnSpc>
                <a:spcPct val="100000"/>
              </a:lnSpc>
              <a:spcBef>
                <a:spcPts val="0"/>
              </a:spcBef>
              <a:spcAft>
                <a:spcPts val="0"/>
              </a:spcAft>
              <a:buClr>
                <a:srgbClr val="000000"/>
              </a:buClr>
              <a:buSzPts val="1100"/>
              <a:buFont typeface="Arial"/>
              <a:buNone/>
            </a:pPr>
            <a:r>
              <a:rPr b="1" i="0" lang="pt-BR" sz="1100" u="none" cap="none" strike="noStrike">
                <a:solidFill>
                  <a:schemeClr val="lt1"/>
                </a:solidFill>
                <a:latin typeface="Roboto"/>
                <a:ea typeface="Roboto"/>
                <a:cs typeface="Roboto"/>
                <a:sym typeface="Roboto"/>
              </a:rPr>
              <a:t>PRINCIPLES</a:t>
            </a:r>
            <a:endParaRPr b="1" i="0" sz="1100" u="none" cap="none" strike="noStrike">
              <a:solidFill>
                <a:schemeClr val="lt1"/>
              </a:solidFill>
              <a:latin typeface="Roboto"/>
              <a:ea typeface="Roboto"/>
              <a:cs typeface="Roboto"/>
              <a:sym typeface="Roboto"/>
            </a:endParaRPr>
          </a:p>
        </p:txBody>
      </p:sp>
      <p:sp>
        <p:nvSpPr>
          <p:cNvPr id="148" name="Google Shape;148;p6"/>
          <p:cNvSpPr/>
          <p:nvPr/>
        </p:nvSpPr>
        <p:spPr>
          <a:xfrm>
            <a:off x="5302468" y="790425"/>
            <a:ext cx="3646200" cy="558000"/>
          </a:xfrm>
          <a:prstGeom prst="rect">
            <a:avLst/>
          </a:prstGeom>
          <a:solidFill>
            <a:srgbClr val="32608A"/>
          </a:solidFill>
          <a:ln cap="flat" cmpd="sng" w="9525">
            <a:solidFill>
              <a:schemeClr val="dk2"/>
            </a:solidFill>
            <a:prstDash val="solid"/>
            <a:round/>
            <a:headEnd len="sm" w="sm" type="none"/>
            <a:tailEnd len="sm" w="sm" type="none"/>
          </a:ln>
        </p:spPr>
        <p:txBody>
          <a:bodyPr anchorCtr="0" anchor="ctr" bIns="54000" lIns="54000" spcFirstLastPara="1" rIns="54000" wrap="square" tIns="54000">
            <a:noAutofit/>
          </a:bodyPr>
          <a:lstStyle/>
          <a:p>
            <a:pPr indent="0" lvl="0" marL="0" marR="0" rtl="0" algn="ctr">
              <a:lnSpc>
                <a:spcPct val="100000"/>
              </a:lnSpc>
              <a:spcBef>
                <a:spcPts val="0"/>
              </a:spcBef>
              <a:spcAft>
                <a:spcPts val="0"/>
              </a:spcAft>
              <a:buClr>
                <a:srgbClr val="000000"/>
              </a:buClr>
              <a:buSzPts val="1100"/>
              <a:buFont typeface="Arial"/>
              <a:buNone/>
            </a:pPr>
            <a:r>
              <a:rPr b="1" i="0" lang="pt-BR" sz="1100" u="none" cap="none" strike="noStrike">
                <a:solidFill>
                  <a:schemeClr val="lt1"/>
                </a:solidFill>
                <a:latin typeface="Roboto"/>
                <a:ea typeface="Roboto"/>
                <a:cs typeface="Roboto"/>
                <a:sym typeface="Roboto"/>
              </a:rPr>
              <a:t>ROLES AND RESPONSIBILITIES</a:t>
            </a:r>
            <a:endParaRPr b="1" i="0" sz="1100" u="none" cap="none" strike="noStrike">
              <a:solidFill>
                <a:schemeClr val="lt1"/>
              </a:solidFill>
              <a:latin typeface="Roboto"/>
              <a:ea typeface="Roboto"/>
              <a:cs typeface="Roboto"/>
              <a:sym typeface="Roboto"/>
            </a:endParaRPr>
          </a:p>
        </p:txBody>
      </p:sp>
      <p:sp>
        <p:nvSpPr>
          <p:cNvPr id="149" name="Google Shape;149;p6"/>
          <p:cNvSpPr/>
          <p:nvPr/>
        </p:nvSpPr>
        <p:spPr>
          <a:xfrm>
            <a:off x="194850" y="150800"/>
            <a:ext cx="8754000" cy="560400"/>
          </a:xfrm>
          <a:prstGeom prst="rect">
            <a:avLst/>
          </a:prstGeom>
          <a:solidFill>
            <a:srgbClr val="934279"/>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pt-BR" sz="1200" u="none" cap="none" strike="noStrike">
                <a:solidFill>
                  <a:schemeClr val="lt1"/>
                </a:solidFill>
                <a:latin typeface="Roboto"/>
                <a:ea typeface="Roboto"/>
                <a:cs typeface="Roboto"/>
                <a:sym typeface="Roboto"/>
              </a:rPr>
              <a:t>COALITION OBJECTIVE</a:t>
            </a:r>
            <a:endParaRPr b="1" i="0" sz="1200" u="none" cap="none" strike="noStrike">
              <a:solidFill>
                <a:schemeClr val="lt1"/>
              </a:solidFill>
              <a:latin typeface="Roboto"/>
              <a:ea typeface="Roboto"/>
              <a:cs typeface="Roboto"/>
              <a:sym typeface="Roboto"/>
            </a:endParaRPr>
          </a:p>
          <a:p>
            <a:pPr indent="0" lvl="0" marL="0" marR="0" rtl="0" algn="ctr">
              <a:lnSpc>
                <a:spcPct val="100000"/>
              </a:lnSpc>
              <a:spcBef>
                <a:spcPts val="0"/>
              </a:spcBef>
              <a:spcAft>
                <a:spcPts val="0"/>
              </a:spcAft>
              <a:buClr>
                <a:srgbClr val="000000"/>
              </a:buClr>
              <a:buSzPts val="1200"/>
              <a:buFont typeface="Arial"/>
              <a:buNone/>
            </a:pPr>
            <a:r>
              <a:rPr b="0" i="0" lang="pt-BR" sz="1200" u="none" cap="none" strike="noStrike">
                <a:solidFill>
                  <a:schemeClr val="lt1"/>
                </a:solidFill>
                <a:latin typeface="Roboto"/>
                <a:ea typeface="Roboto"/>
                <a:cs typeface="Roboto"/>
                <a:sym typeface="Roboto"/>
              </a:rPr>
              <a:t>All Childen Learning till Grade 3</a:t>
            </a:r>
            <a:endParaRPr b="0" i="0" sz="1200" u="none" cap="none" strike="noStrike">
              <a:solidFill>
                <a:schemeClr val="lt1"/>
              </a:solidFill>
              <a:latin typeface="Roboto"/>
              <a:ea typeface="Roboto"/>
              <a:cs typeface="Roboto"/>
              <a:sym typeface="Roboto"/>
            </a:endParaRPr>
          </a:p>
        </p:txBody>
      </p:sp>
      <p:sp>
        <p:nvSpPr>
          <p:cNvPr id="150" name="Google Shape;150;p6"/>
          <p:cNvSpPr/>
          <p:nvPr/>
        </p:nvSpPr>
        <p:spPr>
          <a:xfrm>
            <a:off x="194850" y="1411400"/>
            <a:ext cx="1247100" cy="3603600"/>
          </a:xfrm>
          <a:prstGeom prst="rect">
            <a:avLst/>
          </a:prstGeom>
          <a:solidFill>
            <a:srgbClr val="D5E4F1"/>
          </a:solidFill>
          <a:ln cap="flat" cmpd="sng" w="9525">
            <a:solidFill>
              <a:schemeClr val="dk2"/>
            </a:solidFill>
            <a:prstDash val="solid"/>
            <a:round/>
            <a:headEnd len="sm" w="sm" type="none"/>
            <a:tailEnd len="sm" w="sm" type="none"/>
          </a:ln>
        </p:spPr>
        <p:txBody>
          <a:bodyPr anchorCtr="0" anchor="t" bIns="54000" lIns="54000" spcFirstLastPara="1" rIns="54000" wrap="square" tIns="54000">
            <a:noAutofit/>
          </a:bodyPr>
          <a:lstStyle/>
          <a:p>
            <a:pPr indent="-63500" lvl="0" marL="89999" marR="0" rtl="0" algn="l">
              <a:lnSpc>
                <a:spcPct val="100000"/>
              </a:lnSpc>
              <a:spcBef>
                <a:spcPts val="0"/>
              </a:spcBef>
              <a:spcAft>
                <a:spcPts val="0"/>
              </a:spcAft>
              <a:buClr>
                <a:schemeClr val="dk1"/>
              </a:buClr>
              <a:buSzPts val="1000"/>
              <a:buFont typeface="Roboto"/>
              <a:buChar char="●"/>
            </a:pPr>
            <a:r>
              <a:rPr b="0" i="0" lang="pt-BR" sz="1000" u="none" cap="none" strike="noStrike">
                <a:solidFill>
                  <a:schemeClr val="dk1"/>
                </a:solidFill>
                <a:latin typeface="Roboto"/>
                <a:ea typeface="Roboto"/>
                <a:cs typeface="Roboto"/>
                <a:sym typeface="Roboto"/>
              </a:rPr>
              <a:t>Committment to FL in Pakistan</a:t>
            </a:r>
            <a:endParaRPr/>
          </a:p>
          <a:p>
            <a:pPr indent="-63500" lvl="0" marL="89999" marR="0" rtl="0" algn="l">
              <a:lnSpc>
                <a:spcPct val="100000"/>
              </a:lnSpc>
              <a:spcBef>
                <a:spcPts val="600"/>
              </a:spcBef>
              <a:spcAft>
                <a:spcPts val="0"/>
              </a:spcAft>
              <a:buClr>
                <a:schemeClr val="dk1"/>
              </a:buClr>
              <a:buSzPts val="1000"/>
              <a:buFont typeface="Roboto"/>
              <a:buChar char="●"/>
            </a:pPr>
            <a:r>
              <a:rPr b="0" i="0" lang="pt-BR" sz="1000" u="none" cap="none" strike="noStrike">
                <a:solidFill>
                  <a:schemeClr val="dk1"/>
                </a:solidFill>
                <a:latin typeface="Roboto"/>
                <a:ea typeface="Roboto"/>
                <a:cs typeface="Roboto"/>
                <a:sym typeface="Roboto"/>
              </a:rPr>
              <a:t>Localized Reforms in FL in Pakistan</a:t>
            </a:r>
            <a:endParaRPr/>
          </a:p>
          <a:p>
            <a:pPr indent="-63500" lvl="0" marL="89999" marR="0" rtl="0" algn="l">
              <a:lnSpc>
                <a:spcPct val="100000"/>
              </a:lnSpc>
              <a:spcBef>
                <a:spcPts val="600"/>
              </a:spcBef>
              <a:spcAft>
                <a:spcPts val="0"/>
              </a:spcAft>
              <a:buClr>
                <a:schemeClr val="dk1"/>
              </a:buClr>
              <a:buSzPts val="1000"/>
              <a:buFont typeface="Roboto"/>
              <a:buChar char="●"/>
            </a:pPr>
            <a:r>
              <a:rPr b="0" i="0" lang="pt-BR" sz="1000" u="none" cap="none" strike="noStrike">
                <a:solidFill>
                  <a:schemeClr val="dk1"/>
                </a:solidFill>
                <a:latin typeface="Roboto"/>
                <a:ea typeface="Roboto"/>
                <a:cs typeface="Roboto"/>
                <a:sym typeface="Roboto"/>
              </a:rPr>
              <a:t>Evidence based utility of tools and data gathering </a:t>
            </a:r>
            <a:endParaRPr/>
          </a:p>
          <a:p>
            <a:pPr indent="-63500" lvl="0" marL="89999" marR="0" rtl="0" algn="l">
              <a:lnSpc>
                <a:spcPct val="100000"/>
              </a:lnSpc>
              <a:spcBef>
                <a:spcPts val="600"/>
              </a:spcBef>
              <a:spcAft>
                <a:spcPts val="0"/>
              </a:spcAft>
              <a:buClr>
                <a:schemeClr val="dk1"/>
              </a:buClr>
              <a:buSzPts val="1000"/>
              <a:buFont typeface="Roboto"/>
              <a:buChar char="●"/>
            </a:pPr>
            <a:r>
              <a:rPr b="0" i="0" lang="pt-BR" sz="1000" u="none" cap="none" strike="noStrike">
                <a:solidFill>
                  <a:schemeClr val="dk1"/>
                </a:solidFill>
                <a:latin typeface="Roboto"/>
                <a:ea typeface="Roboto"/>
                <a:cs typeface="Roboto"/>
                <a:sym typeface="Roboto"/>
              </a:rPr>
              <a:t>Legitimacy and coherence in Coalition</a:t>
            </a:r>
            <a:endParaRPr/>
          </a:p>
          <a:p>
            <a:pPr indent="-63500" lvl="0" marL="89999" marR="0" rtl="0" algn="l">
              <a:lnSpc>
                <a:spcPct val="100000"/>
              </a:lnSpc>
              <a:spcBef>
                <a:spcPts val="600"/>
              </a:spcBef>
              <a:spcAft>
                <a:spcPts val="0"/>
              </a:spcAft>
              <a:buClr>
                <a:schemeClr val="dk1"/>
              </a:buClr>
              <a:buSzPts val="1000"/>
              <a:buFont typeface="Roboto"/>
              <a:buChar char="●"/>
            </a:pPr>
            <a:r>
              <a:rPr b="0" i="0" lang="pt-BR" sz="1000" u="none" cap="none" strike="noStrike">
                <a:solidFill>
                  <a:schemeClr val="dk1"/>
                </a:solidFill>
                <a:latin typeface="Roboto"/>
                <a:ea typeface="Roboto"/>
                <a:cs typeface="Roboto"/>
                <a:sym typeface="Roboto"/>
              </a:rPr>
              <a:t>Creation of Transnational Networks</a:t>
            </a:r>
            <a:endParaRPr/>
          </a:p>
          <a:p>
            <a:pPr indent="-63500" lvl="0" marL="89999" marR="0" rtl="0" algn="l">
              <a:lnSpc>
                <a:spcPct val="100000"/>
              </a:lnSpc>
              <a:spcBef>
                <a:spcPts val="600"/>
              </a:spcBef>
              <a:spcAft>
                <a:spcPts val="600"/>
              </a:spcAft>
              <a:buClr>
                <a:schemeClr val="dk1"/>
              </a:buClr>
              <a:buSzPts val="1000"/>
              <a:buFont typeface="Roboto"/>
              <a:buChar char="●"/>
            </a:pPr>
            <a:r>
              <a:rPr b="0" i="0" lang="pt-BR" sz="1000" u="none" cap="none" strike="noStrike">
                <a:solidFill>
                  <a:schemeClr val="dk1"/>
                </a:solidFill>
                <a:latin typeface="Roboto"/>
                <a:ea typeface="Roboto"/>
                <a:cs typeface="Roboto"/>
                <a:sym typeface="Roboto"/>
              </a:rPr>
              <a:t>Empathy, equity and regard for all partners</a:t>
            </a:r>
            <a:endParaRPr b="0" i="0" sz="1000" u="none" cap="none" strike="noStrike">
              <a:solidFill>
                <a:schemeClr val="dk1"/>
              </a:solidFill>
              <a:latin typeface="Roboto"/>
              <a:ea typeface="Roboto"/>
              <a:cs typeface="Roboto"/>
              <a:sym typeface="Roboto"/>
            </a:endParaRPr>
          </a:p>
        </p:txBody>
      </p:sp>
      <p:sp>
        <p:nvSpPr>
          <p:cNvPr id="151" name="Google Shape;151;p6"/>
          <p:cNvSpPr/>
          <p:nvPr/>
        </p:nvSpPr>
        <p:spPr>
          <a:xfrm>
            <a:off x="5302468" y="1427650"/>
            <a:ext cx="3646200" cy="3587400"/>
          </a:xfrm>
          <a:prstGeom prst="rect">
            <a:avLst/>
          </a:prstGeom>
          <a:solidFill>
            <a:srgbClr val="D5E4F1"/>
          </a:solidFill>
          <a:ln cap="flat" cmpd="sng" w="9525">
            <a:solidFill>
              <a:schemeClr val="dk2"/>
            </a:solidFill>
            <a:prstDash val="solid"/>
            <a:round/>
            <a:headEnd len="sm" w="sm" type="none"/>
            <a:tailEnd len="sm" w="sm" type="none"/>
          </a:ln>
        </p:spPr>
        <p:txBody>
          <a:bodyPr anchorCtr="0" anchor="t" bIns="54000" lIns="54000" spcFirstLastPara="1" rIns="54000" wrap="square" tIns="54000">
            <a:noAutofit/>
          </a:bodyPr>
          <a:lstStyle/>
          <a:p>
            <a:pPr indent="-63500" lvl="0" marL="89999" marR="0" rtl="0" algn="l">
              <a:lnSpc>
                <a:spcPct val="100000"/>
              </a:lnSpc>
              <a:spcBef>
                <a:spcPts val="0"/>
              </a:spcBef>
              <a:spcAft>
                <a:spcPts val="0"/>
              </a:spcAft>
              <a:buClr>
                <a:schemeClr val="dk1"/>
              </a:buClr>
              <a:buSzPts val="1000"/>
              <a:buFont typeface="Roboto"/>
              <a:buChar char="●"/>
            </a:pPr>
            <a:r>
              <a:rPr b="0" i="0" lang="pt-BR" sz="1000" u="none" cap="none" strike="noStrike">
                <a:solidFill>
                  <a:schemeClr val="dk1"/>
                </a:solidFill>
                <a:latin typeface="Roboto"/>
                <a:ea typeface="Roboto"/>
                <a:cs typeface="Roboto"/>
                <a:sym typeface="Roboto"/>
              </a:rPr>
              <a:t>Village Councils Lead: each village council to have on lead who will be the spokespoerson for both sides and aid the Fellows in mapping the progress in the villages</a:t>
            </a:r>
            <a:endParaRPr/>
          </a:p>
          <a:p>
            <a:pPr indent="-63500" lvl="0" marL="89999" marR="0" rtl="0" algn="l">
              <a:lnSpc>
                <a:spcPct val="100000"/>
              </a:lnSpc>
              <a:spcBef>
                <a:spcPts val="600"/>
              </a:spcBef>
              <a:spcAft>
                <a:spcPts val="0"/>
              </a:spcAft>
              <a:buClr>
                <a:schemeClr val="dk1"/>
              </a:buClr>
              <a:buSzPts val="1000"/>
              <a:buFont typeface="Roboto"/>
              <a:buChar char="●"/>
            </a:pPr>
            <a:r>
              <a:rPr b="0" i="0" lang="pt-BR" sz="1000" u="none" cap="none" strike="noStrike">
                <a:solidFill>
                  <a:schemeClr val="dk1"/>
                </a:solidFill>
                <a:latin typeface="Roboto"/>
                <a:ea typeface="Roboto"/>
                <a:cs typeface="Roboto"/>
                <a:sym typeface="Roboto"/>
              </a:rPr>
              <a:t>Government Fellows and Institutions to collaborate on each system level remedial work plus helping with the engagement of stakeholders and giving the Village Councils credibility</a:t>
            </a:r>
            <a:endParaRPr/>
          </a:p>
          <a:p>
            <a:pPr indent="-63500" lvl="0" marL="89999" marR="0" rtl="0" algn="l">
              <a:lnSpc>
                <a:spcPct val="100000"/>
              </a:lnSpc>
              <a:spcBef>
                <a:spcPts val="600"/>
              </a:spcBef>
              <a:spcAft>
                <a:spcPts val="0"/>
              </a:spcAft>
              <a:buClr>
                <a:schemeClr val="dk1"/>
              </a:buClr>
              <a:buSzPts val="1000"/>
              <a:buFont typeface="Roboto"/>
              <a:buChar char="●"/>
            </a:pPr>
            <a:r>
              <a:rPr b="0" i="0" lang="pt-BR" sz="1000" u="none" cap="none" strike="noStrike">
                <a:solidFill>
                  <a:schemeClr val="dk1"/>
                </a:solidFill>
                <a:latin typeface="Roboto"/>
                <a:ea typeface="Roboto"/>
                <a:cs typeface="Roboto"/>
                <a:sym typeface="Roboto"/>
              </a:rPr>
              <a:t>Non-Government Fellow Organizations like ITA, I-SAPS, Tabadlab, TCF, SOE and independent actors like Samar Minallah and Sikander Bizenjo to work on the remediation primarily as education level remedial work</a:t>
            </a:r>
            <a:endParaRPr/>
          </a:p>
          <a:p>
            <a:pPr indent="-63500" lvl="0" marL="89999" marR="0" rtl="0" algn="l">
              <a:lnSpc>
                <a:spcPct val="100000"/>
              </a:lnSpc>
              <a:spcBef>
                <a:spcPts val="600"/>
              </a:spcBef>
              <a:spcAft>
                <a:spcPts val="600"/>
              </a:spcAft>
              <a:buClr>
                <a:schemeClr val="dk1"/>
              </a:buClr>
              <a:buSzPts val="1000"/>
              <a:buFont typeface="Roboto"/>
              <a:buChar char="●"/>
            </a:pPr>
            <a:r>
              <a:rPr b="0" i="0" lang="pt-BR" sz="1000" u="none" cap="none" strike="noStrike">
                <a:solidFill>
                  <a:schemeClr val="dk1"/>
                </a:solidFill>
                <a:latin typeface="Roboto"/>
                <a:ea typeface="Roboto"/>
                <a:cs typeface="Roboto"/>
                <a:sym typeface="Roboto"/>
              </a:rPr>
              <a:t>ITA to correspond with other Fellows in building a Transnational Network</a:t>
            </a:r>
            <a:endParaRPr b="0" i="0" sz="1000" u="none" cap="none" strike="noStrike">
              <a:solidFill>
                <a:schemeClr val="dk1"/>
              </a:solidFill>
              <a:latin typeface="Roboto"/>
              <a:ea typeface="Roboto"/>
              <a:cs typeface="Roboto"/>
              <a:sym typeface="Roboto"/>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