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5143500" cx="9144000"/>
  <p:notesSz cx="6858000" cy="9144000"/>
  <p:embeddedFontLst>
    <p:embeddedFont>
      <p:font typeface="Robot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43F768D-687E-4593-93D6-1B3AB04EA521}">
  <a:tblStyle styleId="{543F768D-687E-4593-93D6-1B3AB04EA52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1A17828F-AC4D-49C7-BBE2-06E21209F7C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-italic.fntdata"/><Relationship Id="rId30" Type="http://schemas.openxmlformats.org/officeDocument/2006/relationships/font" Target="fonts/Roboto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Roboto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d6a6e078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d6a6e078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38750604d7_0_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38750604d7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38750604d7_0_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38750604d7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45f37fcd55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45f37fcd55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4644bb9d92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4644bb9d92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45f37fcd55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45f37fcd55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How to ensure the immersion will be an unique and transformative experience for each fellow and for the cohort?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38750604d7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38750604d7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38750604d7_0_5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38750604d7_0_5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38b35758d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138b35758d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38b35758d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38b35758d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38b35758d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138b35758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78134cf39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78134cf39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38b35758d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38b35758d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38b35758d3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138b35758d3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45f37fcd5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45f37fcd5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78134cf39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78134cf39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38750604d7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38750604d7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3d946d2a3a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3d946d2a3a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38750604d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38750604d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38750604d7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38750604d7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38750604d7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38750604d7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38750604d7_0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38750604d7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Objectives are clear, relevant and feasible? Contents and methodological approach are aligned with objectives?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5.png"/><Relationship Id="rId4" Type="http://schemas.openxmlformats.org/officeDocument/2006/relationships/image" Target="../media/image3.png"/><Relationship Id="rId10" Type="http://schemas.openxmlformats.org/officeDocument/2006/relationships/image" Target="../media/image1.png"/><Relationship Id="rId9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Relationship Id="rId4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9.png"/><Relationship Id="rId7" Type="http://schemas.openxmlformats.org/officeDocument/2006/relationships/image" Target="../media/image4.png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10" Type="http://schemas.openxmlformats.org/officeDocument/2006/relationships/image" Target="../media/image5.png"/><Relationship Id="rId9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9.png"/><Relationship Id="rId8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7.jpg"/><Relationship Id="rId5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0525" y="304824"/>
            <a:ext cx="5002952" cy="281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4375" y="4254800"/>
            <a:ext cx="1650075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45441" y="4206988"/>
            <a:ext cx="982208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53626" y="4272773"/>
            <a:ext cx="1130850" cy="350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12" y="4243027"/>
            <a:ext cx="1501365" cy="43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86862" y="4188487"/>
            <a:ext cx="874475" cy="5189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66100" y="4299500"/>
            <a:ext cx="1130850" cy="3231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1647438" y="2985525"/>
            <a:ext cx="5849100" cy="58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i="1" lang="pt-BR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Community of Practice #1</a:t>
            </a:r>
            <a:br>
              <a:rPr b="1" i="1" lang="pt-BR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i="1" lang="pt-BR" sz="2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30/Aug/2022</a:t>
            </a:r>
            <a:endParaRPr b="1"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7974" y="4243025"/>
            <a:ext cx="397176" cy="4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/>
          <p:nvPr/>
        </p:nvSpPr>
        <p:spPr>
          <a:xfrm>
            <a:off x="4572000" y="4804837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0" y="4804830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2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Survey results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0" name="Google Shape;200;p22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2"/>
          <p:cNvSpPr txBox="1"/>
          <p:nvPr/>
        </p:nvSpPr>
        <p:spPr>
          <a:xfrm>
            <a:off x="401400" y="513975"/>
            <a:ext cx="8496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>
                <a:solidFill>
                  <a:schemeClr val="dk1"/>
                </a:solidFill>
              </a:rPr>
              <a:t>In what ways could the South-South Programme and the current cohort most contribute to you and your work in the education field?</a:t>
            </a:r>
            <a:endParaRPr b="1" i="1" sz="2200">
              <a:solidFill>
                <a:srgbClr val="AF128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p22"/>
          <p:cNvSpPr txBox="1"/>
          <p:nvPr/>
        </p:nvSpPr>
        <p:spPr>
          <a:xfrm>
            <a:off x="2453100" y="1754213"/>
            <a:ext cx="854400" cy="411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Learning from others 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3" name="Google Shape;203;p22"/>
          <p:cNvSpPr txBox="1"/>
          <p:nvPr/>
        </p:nvSpPr>
        <p:spPr>
          <a:xfrm>
            <a:off x="257400" y="1434525"/>
            <a:ext cx="854400" cy="580800"/>
          </a:xfrm>
          <a:prstGeom prst="rect">
            <a:avLst/>
          </a:prstGeom>
          <a:solidFill>
            <a:srgbClr val="C4E7EB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Connection with other leaders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" name="Google Shape;204;p22"/>
          <p:cNvSpPr txBox="1"/>
          <p:nvPr/>
        </p:nvSpPr>
        <p:spPr>
          <a:xfrm>
            <a:off x="1219950" y="1659913"/>
            <a:ext cx="822600" cy="242100"/>
          </a:xfrm>
          <a:prstGeom prst="rect">
            <a:avLst/>
          </a:prstGeom>
          <a:solidFill>
            <a:srgbClr val="C4E7EB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Collaborate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" name="Google Shape;205;p22"/>
          <p:cNvSpPr txBox="1"/>
          <p:nvPr/>
        </p:nvSpPr>
        <p:spPr>
          <a:xfrm>
            <a:off x="2469000" y="3994863"/>
            <a:ext cx="822600" cy="242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Evidence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6435350" y="1584713"/>
            <a:ext cx="1203300" cy="58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Learning about communication and advocacy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22"/>
          <p:cNvSpPr txBox="1"/>
          <p:nvPr/>
        </p:nvSpPr>
        <p:spPr>
          <a:xfrm>
            <a:off x="201300" y="2190888"/>
            <a:ext cx="966600" cy="242100"/>
          </a:xfrm>
          <a:prstGeom prst="rect">
            <a:avLst/>
          </a:prstGeom>
          <a:solidFill>
            <a:srgbClr val="C4E7EB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Networking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4889225" y="3143638"/>
            <a:ext cx="1467600" cy="580800"/>
          </a:xfrm>
          <a:prstGeom prst="rect">
            <a:avLst/>
          </a:prstGeom>
          <a:solidFill>
            <a:srgbClr val="F8E4E4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Learning about reforms that improve outcomes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" name="Google Shape;209;p22"/>
          <p:cNvSpPr txBox="1"/>
          <p:nvPr/>
        </p:nvSpPr>
        <p:spPr>
          <a:xfrm>
            <a:off x="4889225" y="2108863"/>
            <a:ext cx="1203300" cy="411300"/>
          </a:xfrm>
          <a:prstGeom prst="rect">
            <a:avLst/>
          </a:prstGeom>
          <a:solidFill>
            <a:srgbClr val="F8E4E4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Policymaking across countries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3459213" y="1669463"/>
            <a:ext cx="1254600" cy="580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Learning from other Global South countries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" name="Google Shape;211;p22"/>
          <p:cNvSpPr txBox="1"/>
          <p:nvPr/>
        </p:nvSpPr>
        <p:spPr>
          <a:xfrm>
            <a:off x="1334775" y="2026475"/>
            <a:ext cx="966600" cy="580800"/>
          </a:xfrm>
          <a:prstGeom prst="rect">
            <a:avLst/>
          </a:prstGeom>
          <a:solidFill>
            <a:srgbClr val="C4E7EB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Community of support and practice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3164100" y="4465175"/>
            <a:ext cx="736500" cy="4113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Best practices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3" name="Google Shape;213;p22"/>
          <p:cNvSpPr txBox="1"/>
          <p:nvPr/>
        </p:nvSpPr>
        <p:spPr>
          <a:xfrm>
            <a:off x="4986725" y="1371525"/>
            <a:ext cx="1105800" cy="580800"/>
          </a:xfrm>
          <a:prstGeom prst="rect">
            <a:avLst/>
          </a:prstGeom>
          <a:solidFill>
            <a:srgbClr val="F8E4E4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Effective implementation of policies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4" name="Google Shape;214;p22"/>
          <p:cNvSpPr txBox="1"/>
          <p:nvPr/>
        </p:nvSpPr>
        <p:spPr>
          <a:xfrm>
            <a:off x="8043000" y="2358538"/>
            <a:ext cx="854400" cy="58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Learning innovative strategies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22"/>
          <p:cNvSpPr txBox="1"/>
          <p:nvPr/>
        </p:nvSpPr>
        <p:spPr>
          <a:xfrm>
            <a:off x="1912962" y="3089100"/>
            <a:ext cx="1428000" cy="580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Learning from practices in countries with similar context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" name="Google Shape;216;p22"/>
          <p:cNvSpPr txBox="1"/>
          <p:nvPr/>
        </p:nvSpPr>
        <p:spPr>
          <a:xfrm>
            <a:off x="7832000" y="3141225"/>
            <a:ext cx="1105800" cy="411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Management of reforms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22"/>
          <p:cNvSpPr txBox="1"/>
          <p:nvPr/>
        </p:nvSpPr>
        <p:spPr>
          <a:xfrm>
            <a:off x="6884350" y="4290325"/>
            <a:ext cx="966600" cy="5808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Improving learning outcomes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22"/>
          <p:cNvSpPr txBox="1"/>
          <p:nvPr/>
        </p:nvSpPr>
        <p:spPr>
          <a:xfrm>
            <a:off x="2412138" y="2499475"/>
            <a:ext cx="966600" cy="411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Sharing own experiences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" name="Google Shape;219;p22"/>
          <p:cNvSpPr txBox="1"/>
          <p:nvPr/>
        </p:nvSpPr>
        <p:spPr>
          <a:xfrm>
            <a:off x="8020350" y="4159825"/>
            <a:ext cx="899700" cy="5808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Improving education in Kenya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22"/>
          <p:cNvSpPr txBox="1"/>
          <p:nvPr/>
        </p:nvSpPr>
        <p:spPr>
          <a:xfrm>
            <a:off x="5699525" y="4480400"/>
            <a:ext cx="899700" cy="411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Education leadership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" name="Google Shape;221;p22"/>
          <p:cNvSpPr txBox="1"/>
          <p:nvPr/>
        </p:nvSpPr>
        <p:spPr>
          <a:xfrm>
            <a:off x="257400" y="2731713"/>
            <a:ext cx="1254600" cy="750000"/>
          </a:xfrm>
          <a:prstGeom prst="rect">
            <a:avLst/>
          </a:prstGeom>
          <a:solidFill>
            <a:srgbClr val="C4E7EB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Getting to know leaders from other Global South countries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2" name="Google Shape;222;p22"/>
          <p:cNvSpPr txBox="1"/>
          <p:nvPr/>
        </p:nvSpPr>
        <p:spPr>
          <a:xfrm>
            <a:off x="3489525" y="3671225"/>
            <a:ext cx="966600" cy="2421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Benchmark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" name="Google Shape;223;p22"/>
          <p:cNvSpPr txBox="1"/>
          <p:nvPr/>
        </p:nvSpPr>
        <p:spPr>
          <a:xfrm>
            <a:off x="7832000" y="1575863"/>
            <a:ext cx="1105800" cy="58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Lead a coalition for education reform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" name="Google Shape;224;p22"/>
          <p:cNvSpPr txBox="1"/>
          <p:nvPr/>
        </p:nvSpPr>
        <p:spPr>
          <a:xfrm>
            <a:off x="3489525" y="2412325"/>
            <a:ext cx="966600" cy="411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Visibility of our work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5" name="Google Shape;225;p22"/>
          <p:cNvSpPr txBox="1"/>
          <p:nvPr/>
        </p:nvSpPr>
        <p:spPr>
          <a:xfrm>
            <a:off x="281400" y="4352800"/>
            <a:ext cx="1372500" cy="5808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Co-create knowledge products and case studies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" name="Google Shape;226;p22"/>
          <p:cNvSpPr txBox="1"/>
          <p:nvPr/>
        </p:nvSpPr>
        <p:spPr>
          <a:xfrm>
            <a:off x="6661888" y="3061413"/>
            <a:ext cx="966600" cy="58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Leaders can work together in solutions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22"/>
          <p:cNvSpPr txBox="1"/>
          <p:nvPr/>
        </p:nvSpPr>
        <p:spPr>
          <a:xfrm>
            <a:off x="3412925" y="2957025"/>
            <a:ext cx="1254600" cy="580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Learning from successful reforms in Brazil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22"/>
          <p:cNvSpPr txBox="1"/>
          <p:nvPr/>
        </p:nvSpPr>
        <p:spPr>
          <a:xfrm>
            <a:off x="5378288" y="2596688"/>
            <a:ext cx="1105800" cy="411300"/>
          </a:xfrm>
          <a:prstGeom prst="rect">
            <a:avLst/>
          </a:prstGeom>
          <a:solidFill>
            <a:srgbClr val="F8E4E4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Design new programmes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p22"/>
          <p:cNvSpPr txBox="1"/>
          <p:nvPr/>
        </p:nvSpPr>
        <p:spPr>
          <a:xfrm>
            <a:off x="1807338" y="4352800"/>
            <a:ext cx="1203300" cy="5808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Content and steps to reforms that worked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22"/>
          <p:cNvSpPr txBox="1"/>
          <p:nvPr/>
        </p:nvSpPr>
        <p:spPr>
          <a:xfrm>
            <a:off x="4256862" y="4395650"/>
            <a:ext cx="1254600" cy="580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Learning from other people’s leadership style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1" name="Google Shape;231;p22"/>
          <p:cNvSpPr txBox="1"/>
          <p:nvPr/>
        </p:nvSpPr>
        <p:spPr>
          <a:xfrm>
            <a:off x="658350" y="1066650"/>
            <a:ext cx="1254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9CCED4"/>
                </a:solidFill>
              </a:rPr>
              <a:t>NETWORK</a:t>
            </a:r>
            <a:endParaRPr b="1" sz="2400">
              <a:solidFill>
                <a:srgbClr val="9CCED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2" name="Google Shape;232;p22"/>
          <p:cNvSpPr txBox="1"/>
          <p:nvPr/>
        </p:nvSpPr>
        <p:spPr>
          <a:xfrm>
            <a:off x="3010650" y="1014825"/>
            <a:ext cx="1254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FFD966"/>
                </a:solidFill>
              </a:rPr>
              <a:t>EDUCATION EXCHANGE</a:t>
            </a:r>
            <a:endParaRPr b="1" sz="2400">
              <a:solidFill>
                <a:srgbClr val="FFD9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6767425" y="933525"/>
            <a:ext cx="1868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93C47D"/>
                </a:solidFill>
              </a:rPr>
              <a:t>COALITIONS &amp; IMPLEMENTATION</a:t>
            </a:r>
            <a:endParaRPr b="1" sz="2400">
              <a:solidFill>
                <a:srgbClr val="93C47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4" name="Google Shape;234;p22"/>
          <p:cNvSpPr txBox="1"/>
          <p:nvPr/>
        </p:nvSpPr>
        <p:spPr>
          <a:xfrm>
            <a:off x="4909025" y="945075"/>
            <a:ext cx="1428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EA9999"/>
                </a:solidFill>
              </a:rPr>
              <a:t>REFORMS</a:t>
            </a:r>
            <a:endParaRPr b="1" sz="2400">
              <a:solidFill>
                <a:srgbClr val="EA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" name="Google Shape;235;p22"/>
          <p:cNvSpPr txBox="1"/>
          <p:nvPr/>
        </p:nvSpPr>
        <p:spPr>
          <a:xfrm>
            <a:off x="281400" y="3744363"/>
            <a:ext cx="161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6FA8DC"/>
                </a:solidFill>
              </a:rPr>
              <a:t>EVIDENCE &amp; KNOWLEDGE</a:t>
            </a:r>
            <a:endParaRPr b="1" sz="2400">
              <a:solidFill>
                <a:srgbClr val="6FA8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" name="Google Shape;236;p22"/>
          <p:cNvSpPr txBox="1"/>
          <p:nvPr/>
        </p:nvSpPr>
        <p:spPr>
          <a:xfrm>
            <a:off x="4986725" y="3992763"/>
            <a:ext cx="1612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B7B7B7"/>
                </a:solidFill>
              </a:rPr>
              <a:t>LEADERSHIP</a:t>
            </a:r>
            <a:endParaRPr b="1" sz="2400">
              <a:solidFill>
                <a:srgbClr val="B7B7B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>
            <a:off x="7023325" y="3816413"/>
            <a:ext cx="1612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F6B26B"/>
                </a:solidFill>
              </a:rPr>
              <a:t>OUTCOMES</a:t>
            </a:r>
            <a:endParaRPr b="1" sz="2400">
              <a:solidFill>
                <a:srgbClr val="F6B2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" name="Google Shape;238;p22"/>
          <p:cNvSpPr txBox="1"/>
          <p:nvPr/>
        </p:nvSpPr>
        <p:spPr>
          <a:xfrm>
            <a:off x="6661900" y="2306425"/>
            <a:ext cx="1203300" cy="580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Influencing government in </a:t>
            </a:r>
            <a:r>
              <a:rPr lang="pt-BR" sz="1100">
                <a:solidFill>
                  <a:schemeClr val="dk1"/>
                </a:solidFill>
              </a:rPr>
              <a:t>policy making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3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Survey results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4" name="Google Shape;244;p23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/>
        </p:nvSpPr>
        <p:spPr>
          <a:xfrm>
            <a:off x="401400" y="513975"/>
            <a:ext cx="8496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>
                <a:solidFill>
                  <a:schemeClr val="dk1"/>
                </a:solidFill>
              </a:rPr>
              <a:t>In what ways can you and your organisation most contribute to the Fellowship Programme and the current cohort? </a:t>
            </a:r>
            <a:endParaRPr b="1" i="1" sz="2200">
              <a:solidFill>
                <a:srgbClr val="AF128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" name="Google Shape;246;p23"/>
          <p:cNvSpPr txBox="1"/>
          <p:nvPr/>
        </p:nvSpPr>
        <p:spPr>
          <a:xfrm>
            <a:off x="401400" y="1438150"/>
            <a:ext cx="1031400" cy="4113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Share success stories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" name="Google Shape;247;p23"/>
          <p:cNvSpPr txBox="1"/>
          <p:nvPr/>
        </p:nvSpPr>
        <p:spPr>
          <a:xfrm>
            <a:off x="191725" y="3090250"/>
            <a:ext cx="680100" cy="4113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Share lessons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8" name="Google Shape;248;p23"/>
          <p:cNvSpPr txBox="1"/>
          <p:nvPr/>
        </p:nvSpPr>
        <p:spPr>
          <a:xfrm>
            <a:off x="3420662" y="1593700"/>
            <a:ext cx="1254600" cy="4113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Be a learning partner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9" name="Google Shape;249;p23"/>
          <p:cNvSpPr txBox="1"/>
          <p:nvPr/>
        </p:nvSpPr>
        <p:spPr>
          <a:xfrm>
            <a:off x="6167400" y="2126638"/>
            <a:ext cx="967200" cy="58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Brainstorm on challenges in the field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" name="Google Shape;250;p23"/>
          <p:cNvSpPr txBox="1"/>
          <p:nvPr/>
        </p:nvSpPr>
        <p:spPr>
          <a:xfrm>
            <a:off x="7359800" y="2131138"/>
            <a:ext cx="1031400" cy="4113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Developing action plans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23"/>
          <p:cNvSpPr txBox="1"/>
          <p:nvPr/>
        </p:nvSpPr>
        <p:spPr>
          <a:xfrm>
            <a:off x="7815503" y="1577963"/>
            <a:ext cx="967200" cy="4113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Developing policies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" name="Google Shape;252;p23"/>
          <p:cNvSpPr txBox="1"/>
          <p:nvPr/>
        </p:nvSpPr>
        <p:spPr>
          <a:xfrm>
            <a:off x="6380500" y="1550775"/>
            <a:ext cx="1160100" cy="4113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Designing out of box ideas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" name="Google Shape;253;p23"/>
          <p:cNvSpPr txBox="1"/>
          <p:nvPr/>
        </p:nvSpPr>
        <p:spPr>
          <a:xfrm>
            <a:off x="3600875" y="3940063"/>
            <a:ext cx="884400" cy="2421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Storytelling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4" name="Google Shape;254;p23"/>
          <p:cNvSpPr txBox="1"/>
          <p:nvPr/>
        </p:nvSpPr>
        <p:spPr>
          <a:xfrm>
            <a:off x="1605238" y="4442900"/>
            <a:ext cx="967200" cy="4113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Curriculum reform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" name="Google Shape;255;p23"/>
          <p:cNvSpPr txBox="1"/>
          <p:nvPr/>
        </p:nvSpPr>
        <p:spPr>
          <a:xfrm>
            <a:off x="6265863" y="3719500"/>
            <a:ext cx="884400" cy="58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ICT/ technology in education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6" name="Google Shape;256;p23"/>
          <p:cNvSpPr txBox="1"/>
          <p:nvPr/>
        </p:nvSpPr>
        <p:spPr>
          <a:xfrm>
            <a:off x="1508800" y="3855475"/>
            <a:ext cx="1160100" cy="4113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Kenyan curriculum reform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" name="Google Shape;257;p23"/>
          <p:cNvSpPr txBox="1"/>
          <p:nvPr/>
        </p:nvSpPr>
        <p:spPr>
          <a:xfrm>
            <a:off x="277175" y="3817425"/>
            <a:ext cx="884400" cy="4113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Financing of education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8" name="Google Shape;258;p23"/>
          <p:cNvSpPr txBox="1"/>
          <p:nvPr/>
        </p:nvSpPr>
        <p:spPr>
          <a:xfrm>
            <a:off x="401400" y="2532450"/>
            <a:ext cx="884400" cy="4113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Share knowledge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" name="Google Shape;259;p23"/>
          <p:cNvSpPr txBox="1"/>
          <p:nvPr/>
        </p:nvSpPr>
        <p:spPr>
          <a:xfrm>
            <a:off x="2135563" y="2895913"/>
            <a:ext cx="884400" cy="4113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Share my/ our work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0" name="Google Shape;260;p23"/>
          <p:cNvSpPr txBox="1"/>
          <p:nvPr/>
        </p:nvSpPr>
        <p:spPr>
          <a:xfrm>
            <a:off x="4854200" y="1654500"/>
            <a:ext cx="923700" cy="5808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Working with others in projects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1" name="Google Shape;261;p23"/>
          <p:cNvSpPr txBox="1"/>
          <p:nvPr/>
        </p:nvSpPr>
        <p:spPr>
          <a:xfrm>
            <a:off x="2723813" y="4300300"/>
            <a:ext cx="1254600" cy="58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No one left behind primary&gt; secondary educ.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" name="Google Shape;262;p23"/>
          <p:cNvSpPr txBox="1"/>
          <p:nvPr/>
        </p:nvSpPr>
        <p:spPr>
          <a:xfrm>
            <a:off x="186863" y="1974638"/>
            <a:ext cx="884400" cy="4113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Share materials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" name="Google Shape;263;p23"/>
          <p:cNvSpPr txBox="1"/>
          <p:nvPr/>
        </p:nvSpPr>
        <p:spPr>
          <a:xfrm>
            <a:off x="1083850" y="3090250"/>
            <a:ext cx="839700" cy="4113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Share experiences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23"/>
          <p:cNvSpPr txBox="1"/>
          <p:nvPr/>
        </p:nvSpPr>
        <p:spPr>
          <a:xfrm>
            <a:off x="4477600" y="2379413"/>
            <a:ext cx="967200" cy="4113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Support discussions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5" name="Google Shape;265;p23"/>
          <p:cNvSpPr txBox="1"/>
          <p:nvPr/>
        </p:nvSpPr>
        <p:spPr>
          <a:xfrm>
            <a:off x="1450688" y="2024388"/>
            <a:ext cx="1446600" cy="750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Share evidence of what worked/ did not work in Pakistan in the last decade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6" name="Google Shape;266;p23"/>
          <p:cNvSpPr txBox="1"/>
          <p:nvPr/>
        </p:nvSpPr>
        <p:spPr>
          <a:xfrm>
            <a:off x="7693650" y="2649100"/>
            <a:ext cx="1031400" cy="58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Manage and implement programmes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23"/>
          <p:cNvSpPr txBox="1"/>
          <p:nvPr/>
        </p:nvSpPr>
        <p:spPr>
          <a:xfrm>
            <a:off x="3295700" y="2886338"/>
            <a:ext cx="1504500" cy="4113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Leadership for change management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8" name="Google Shape;268;p23"/>
          <p:cNvSpPr txBox="1"/>
          <p:nvPr/>
        </p:nvSpPr>
        <p:spPr>
          <a:xfrm>
            <a:off x="5775937" y="4487700"/>
            <a:ext cx="1160100" cy="4113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Public sector of Pakistan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9" name="Google Shape;269;p23"/>
          <p:cNvSpPr txBox="1"/>
          <p:nvPr/>
        </p:nvSpPr>
        <p:spPr>
          <a:xfrm>
            <a:off x="3276689" y="2133150"/>
            <a:ext cx="1074900" cy="5808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Put ideas into practice with partners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0" name="Google Shape;270;p23"/>
          <p:cNvSpPr txBox="1"/>
          <p:nvPr/>
        </p:nvSpPr>
        <p:spPr>
          <a:xfrm>
            <a:off x="658350" y="1066650"/>
            <a:ext cx="1254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CC0000"/>
                </a:solidFill>
              </a:rPr>
              <a:t>SHARING</a:t>
            </a:r>
            <a:endParaRPr b="1" sz="24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1" name="Google Shape;271;p23"/>
          <p:cNvSpPr txBox="1"/>
          <p:nvPr/>
        </p:nvSpPr>
        <p:spPr>
          <a:xfrm>
            <a:off x="6631900" y="943500"/>
            <a:ext cx="2077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6AA84F"/>
                </a:solidFill>
              </a:rPr>
              <a:t>DESIGNING &amp; IMPLEMENTING</a:t>
            </a:r>
            <a:endParaRPr b="1" sz="2400">
              <a:solidFill>
                <a:srgbClr val="6AA84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2" name="Google Shape;272;p23"/>
          <p:cNvSpPr txBox="1"/>
          <p:nvPr/>
        </p:nvSpPr>
        <p:spPr>
          <a:xfrm>
            <a:off x="3722225" y="1017775"/>
            <a:ext cx="1991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3D85C6"/>
                </a:solidFill>
              </a:rPr>
              <a:t>LEARNING/ DOING </a:t>
            </a:r>
            <a:r>
              <a:rPr b="1" lang="pt-BR" sz="1600" u="sng">
                <a:solidFill>
                  <a:srgbClr val="3D85C6"/>
                </a:solidFill>
              </a:rPr>
              <a:t>WITH OTHERS</a:t>
            </a:r>
            <a:endParaRPr b="1" sz="2400" u="sng">
              <a:solidFill>
                <a:srgbClr val="3D85C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7376975" y="3770725"/>
            <a:ext cx="1504500" cy="58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School Leader and teacher professional development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4" name="Google Shape;274;p23"/>
          <p:cNvSpPr txBox="1"/>
          <p:nvPr/>
        </p:nvSpPr>
        <p:spPr>
          <a:xfrm>
            <a:off x="7204588" y="4487700"/>
            <a:ext cx="1504500" cy="4113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Instructional &amp; leadership coaching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5" name="Google Shape;275;p23"/>
          <p:cNvSpPr txBox="1"/>
          <p:nvPr/>
        </p:nvSpPr>
        <p:spPr>
          <a:xfrm>
            <a:off x="4127638" y="4318200"/>
            <a:ext cx="1379700" cy="58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Accelerating learning of children furthest behind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6" name="Google Shape;276;p23"/>
          <p:cNvSpPr txBox="1"/>
          <p:nvPr/>
        </p:nvSpPr>
        <p:spPr>
          <a:xfrm>
            <a:off x="1840487" y="1322038"/>
            <a:ext cx="884400" cy="5808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Share my leadership journey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p23"/>
          <p:cNvSpPr txBox="1"/>
          <p:nvPr/>
        </p:nvSpPr>
        <p:spPr>
          <a:xfrm>
            <a:off x="4711975" y="3888850"/>
            <a:ext cx="1327200" cy="2421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Advocacy approach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8" name="Google Shape;278;p23"/>
          <p:cNvSpPr txBox="1"/>
          <p:nvPr/>
        </p:nvSpPr>
        <p:spPr>
          <a:xfrm>
            <a:off x="191725" y="4318200"/>
            <a:ext cx="1160100" cy="58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t" bIns="36000" lIns="36000" spcFirstLastPara="1" rIns="36000" wrap="square" tIns="36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FFFFFF"/>
                </a:solidFill>
              </a:rPr>
              <a:t>Measuring social emotional </a:t>
            </a:r>
            <a:r>
              <a:rPr lang="pt-BR" sz="1100">
                <a:solidFill>
                  <a:srgbClr val="FFFFFF"/>
                </a:solidFill>
              </a:rPr>
              <a:t>competencies</a:t>
            </a:r>
            <a:endParaRPr sz="1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23"/>
          <p:cNvSpPr txBox="1"/>
          <p:nvPr/>
        </p:nvSpPr>
        <p:spPr>
          <a:xfrm>
            <a:off x="2797346" y="3558538"/>
            <a:ext cx="30642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FF9900"/>
                </a:solidFill>
              </a:rPr>
              <a:t>TOPICS OF EXPERTISE</a:t>
            </a:r>
            <a:endParaRPr b="1" sz="24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4"/>
          <p:cNvSpPr txBox="1"/>
          <p:nvPr/>
        </p:nvSpPr>
        <p:spPr>
          <a:xfrm>
            <a:off x="519600" y="441200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Immersion trip to Brazi</a:t>
            </a: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5" name="Google Shape;285;p24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4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7" name="Google Shape;287;p24"/>
          <p:cNvPicPr preferRelativeResize="0"/>
          <p:nvPr/>
        </p:nvPicPr>
        <p:blipFill rotWithShape="1">
          <a:blip r:embed="rId3">
            <a:alphaModFix/>
          </a:blip>
          <a:srcRect b="21602" l="0" r="0" t="12071"/>
          <a:stretch/>
        </p:blipFill>
        <p:spPr>
          <a:xfrm>
            <a:off x="0" y="1101125"/>
            <a:ext cx="9144003" cy="404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5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Immersion trip to Brazil</a:t>
            </a:r>
            <a:endParaRPr sz="13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3" name="Google Shape;293;p25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5"/>
          <p:cNvSpPr txBox="1"/>
          <p:nvPr/>
        </p:nvSpPr>
        <p:spPr>
          <a:xfrm>
            <a:off x="397925" y="765850"/>
            <a:ext cx="4084200" cy="3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pt-BR" sz="15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activities proposed focus on: </a:t>
            </a:r>
            <a:endParaRPr b="1" i="1" sz="1500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Stimulating </a:t>
            </a: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personal reflections and development;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Strengthening participants’ bonds and cohesion;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Expanding knowledge and exchanging experiences through the interaction with Brazilian cases and Brazilian organisations;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Fostering co-creation and allowing country groups to plan their next steps.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5" name="Google Shape;29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3029" y="385825"/>
            <a:ext cx="3930972" cy="237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5"/>
          <p:cNvPicPr preferRelativeResize="0"/>
          <p:nvPr/>
        </p:nvPicPr>
        <p:blipFill rotWithShape="1">
          <a:blip r:embed="rId4">
            <a:alphaModFix/>
          </a:blip>
          <a:srcRect b="7046" l="0" r="0" t="4096"/>
          <a:stretch/>
        </p:blipFill>
        <p:spPr>
          <a:xfrm>
            <a:off x="5213021" y="2764659"/>
            <a:ext cx="3930975" cy="2378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1" name="Google Shape;301;p26"/>
          <p:cNvGraphicFramePr/>
          <p:nvPr/>
        </p:nvGraphicFramePr>
        <p:xfrm>
          <a:off x="140088" y="502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{1A17828F-AC4D-49C7-BBE2-06E21209F7C7}</a:tableStyleId>
              </a:tblPr>
              <a:tblGrid>
                <a:gridCol w="392150"/>
                <a:gridCol w="546525"/>
                <a:gridCol w="904725"/>
                <a:gridCol w="7020425"/>
              </a:tblGrid>
              <a:tr h="36242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Day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18000" marL="180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F1281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Where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18000" marL="180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F128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Activity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8000" marB="18000" marR="18000" marL="18000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F1281"/>
                    </a:solidFill>
                  </a:tcPr>
                </a:tc>
              </a:tr>
              <a:tr h="571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Sat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10/Sep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São Paulo, SP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group arrives from their home countries to São Paulo, Brazil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Sun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11/Sep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São Paulo, SP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Optional leisure activities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</a:tr>
              <a:tr h="62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Mon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12/Sep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São Paulo, SP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Welcome, introductions, creation of safe and vibrant space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Case: 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Movimento Pela BNCC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Dinner with special guests 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2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Tue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13/Sep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São Paulo, SP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Case: Todos pela Educação/</a:t>
                      </a:r>
                      <a:r>
                        <a:rPr i="1"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Educação Já</a:t>
                      </a:r>
                      <a:endParaRPr i="1"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Activity </a:t>
                      </a: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related to leadership, self-reflection, and </a:t>
                      </a: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strengthening</a:t>
                      </a: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of bonds  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Workshop to discuss </a:t>
                      </a: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priorities of educational reform in </a:t>
                      </a: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Kenya and Pakistan 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</a:tr>
              <a:tr h="571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Wed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14/Sep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São Paulo&gt; Sobral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Travel from São Paulo to Sobral 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Visit to rural area of Sobral: school and community 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71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Thu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15/Sep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Sobral, CE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Story of Sobral 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Visit to four schools (each fellow visits 2 schools)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Meeting key political leaders (former and current mayors and governors) who started Sobral’s education revolution 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</a:tr>
              <a:tr h="571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Fri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16/Sep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Sobral, CE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Meeting current technical leaders of the Secretariat of Education of Sobral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Workshops to discuss coalition building/ advancement in Kenya and Pakistan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71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Sat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17/Sep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Sobral&gt; São Paulo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  <a:tc>
                  <a:txBody>
                    <a:bodyPr/>
                    <a:lstStyle/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Travel from Sobral to São Paulo. Our flight lands in São Paulo at 14:35 if there are no delays.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-153499" lvl="0" marL="179999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Roboto"/>
                        <a:buChar char="●"/>
                      </a:pPr>
                      <a:r>
                        <a:rPr lang="pt-BR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group leaves from São Paulo to their home countries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F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/>
          <p:nvPr/>
        </p:nvSpPr>
        <p:spPr>
          <a:xfrm>
            <a:off x="519600" y="441200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Scheduling next COPs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27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7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9" name="Google Shape;309;p27"/>
          <p:cNvPicPr preferRelativeResize="0"/>
          <p:nvPr/>
        </p:nvPicPr>
        <p:blipFill rotWithShape="1">
          <a:blip r:embed="rId3">
            <a:alphaModFix/>
          </a:blip>
          <a:srcRect b="17348" l="0" r="0" t="16232"/>
          <a:stretch/>
        </p:blipFill>
        <p:spPr>
          <a:xfrm>
            <a:off x="25" y="1101125"/>
            <a:ext cx="9143977" cy="404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Scheduling next COPs: form results 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5" name="Google Shape;315;p28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6" name="Google Shape;31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150" y="788950"/>
            <a:ext cx="4718001" cy="193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775" y="2800600"/>
            <a:ext cx="5102175" cy="17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31950" y="3302225"/>
            <a:ext cx="3671966" cy="1417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8"/>
          <p:cNvSpPr txBox="1"/>
          <p:nvPr/>
        </p:nvSpPr>
        <p:spPr>
          <a:xfrm>
            <a:off x="5794575" y="667875"/>
            <a:ext cx="2205300" cy="23523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pt-BR" sz="15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Preliminary dates</a:t>
            </a:r>
            <a:r>
              <a:rPr b="1" i="1" lang="pt-BR" sz="15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i="1" lang="pt-BR" sz="1500" u="sng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that will be confirmed soon</a:t>
            </a:r>
            <a:r>
              <a:rPr b="1" i="1" lang="pt-BR" sz="15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1" i="1" sz="1500"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Char char="●"/>
            </a:pPr>
            <a:r>
              <a:rPr lang="pt-BR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25/Oct/2022</a:t>
            </a:r>
            <a:endParaRPr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Char char="●"/>
            </a:pPr>
            <a:r>
              <a:rPr lang="pt-BR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16/Nov/2022</a:t>
            </a:r>
            <a:endParaRPr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Char char="●"/>
            </a:pPr>
            <a:r>
              <a:rPr lang="pt-BR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11/Jan/2023</a:t>
            </a:r>
            <a:endParaRPr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Char char="●"/>
            </a:pPr>
            <a:r>
              <a:rPr lang="pt-BR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08/Feb/2023</a:t>
            </a:r>
            <a:endParaRPr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Char char="●"/>
            </a:pPr>
            <a:r>
              <a:rPr lang="pt-BR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08/Mar/2023</a:t>
            </a:r>
            <a:endParaRPr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9"/>
          <p:cNvSpPr txBox="1"/>
          <p:nvPr/>
        </p:nvSpPr>
        <p:spPr>
          <a:xfrm>
            <a:off x="519600" y="441200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Collective agreements made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5" name="Google Shape;325;p29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9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7" name="Google Shape;327;p29"/>
          <p:cNvPicPr preferRelativeResize="0"/>
          <p:nvPr/>
        </p:nvPicPr>
        <p:blipFill rotWithShape="1">
          <a:blip r:embed="rId3">
            <a:alphaModFix/>
          </a:blip>
          <a:srcRect b="17348" l="0" r="0" t="16232"/>
          <a:stretch/>
        </p:blipFill>
        <p:spPr>
          <a:xfrm>
            <a:off x="25" y="1101125"/>
            <a:ext cx="9143977" cy="404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9"/>
          <p:cNvPicPr preferRelativeResize="0"/>
          <p:nvPr/>
        </p:nvPicPr>
        <p:blipFill rotWithShape="1">
          <a:blip r:embed="rId4">
            <a:alphaModFix/>
          </a:blip>
          <a:srcRect b="25294" l="0" r="0" t="8471"/>
          <a:stretch/>
        </p:blipFill>
        <p:spPr>
          <a:xfrm>
            <a:off x="25" y="1101125"/>
            <a:ext cx="9143977" cy="404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0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Collective agreements made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4" name="Google Shape;334;p30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0"/>
          <p:cNvSpPr txBox="1"/>
          <p:nvPr/>
        </p:nvSpPr>
        <p:spPr>
          <a:xfrm>
            <a:off x="252000" y="854200"/>
            <a:ext cx="86400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00839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Presence</a:t>
            </a:r>
            <a:endParaRPr b="1" sz="1800">
              <a:solidFill>
                <a:srgbClr val="00839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00839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Democracy of time</a:t>
            </a:r>
            <a:endParaRPr b="1" sz="1800">
              <a:solidFill>
                <a:srgbClr val="00839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00839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Horizontality</a:t>
            </a:r>
            <a:endParaRPr b="1" sz="1800">
              <a:solidFill>
                <a:srgbClr val="00839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00839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Confidentiality</a:t>
            </a:r>
            <a:endParaRPr b="1" sz="1800">
              <a:solidFill>
                <a:srgbClr val="00839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00839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Assertiveness with kindness</a:t>
            </a:r>
            <a:endParaRPr b="1" sz="1800">
              <a:solidFill>
                <a:srgbClr val="00839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00839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Responsiveness</a:t>
            </a:r>
            <a:endParaRPr b="1" sz="1800">
              <a:solidFill>
                <a:srgbClr val="00839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pt-BR" sz="1800">
                <a:solidFill>
                  <a:srgbClr val="00839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Diversity</a:t>
            </a:r>
            <a:endParaRPr b="1" sz="1800">
              <a:solidFill>
                <a:srgbClr val="00839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1"/>
          <p:cNvSpPr txBox="1"/>
          <p:nvPr/>
        </p:nvSpPr>
        <p:spPr>
          <a:xfrm>
            <a:off x="519600" y="441200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COP#1: results of satisfaction form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31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1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3" name="Google Shape;343;p31"/>
          <p:cNvPicPr preferRelativeResize="0"/>
          <p:nvPr/>
        </p:nvPicPr>
        <p:blipFill rotWithShape="1">
          <a:blip r:embed="rId3">
            <a:alphaModFix/>
          </a:blip>
          <a:srcRect b="23260" l="0" r="0" t="10413"/>
          <a:stretch/>
        </p:blipFill>
        <p:spPr>
          <a:xfrm>
            <a:off x="25" y="1101125"/>
            <a:ext cx="9143977" cy="404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/>
        </p:nvSpPr>
        <p:spPr>
          <a:xfrm>
            <a:off x="519600" y="382150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Objectives of the COP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 b="17163" l="0" r="0" t="0"/>
          <a:stretch/>
        </p:blipFill>
        <p:spPr>
          <a:xfrm>
            <a:off x="0" y="1101123"/>
            <a:ext cx="9144003" cy="4042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2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COP#1: results of satisfaction form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9" name="Google Shape;349;p32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2"/>
          <p:cNvSpPr txBox="1"/>
          <p:nvPr/>
        </p:nvSpPr>
        <p:spPr>
          <a:xfrm>
            <a:off x="252000" y="796288"/>
            <a:ext cx="8640000" cy="10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Please find here the results of the satisfaction survey we shared at the end of the COP. </a:t>
            </a:r>
            <a:br>
              <a:rPr lang="pt-BR" sz="12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pt-BR" sz="12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 meant ‘Totally disagree’, and 5 meant ‘Totally agree’. </a:t>
            </a:r>
            <a:endParaRPr sz="1200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2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There were 29 answers.</a:t>
            </a:r>
            <a:endParaRPr sz="1200"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51" name="Google Shape;351;p32"/>
          <p:cNvGraphicFramePr/>
          <p:nvPr/>
        </p:nvGraphicFramePr>
        <p:xfrm>
          <a:off x="376113" y="2046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{1A17828F-AC4D-49C7-BBE2-06E21209F7C7}</a:tableStyleId>
              </a:tblPr>
              <a:tblGrid>
                <a:gridCol w="1048975"/>
                <a:gridCol w="1048975"/>
                <a:gridCol w="1048975"/>
                <a:gridCol w="1048975"/>
                <a:gridCol w="1048975"/>
                <a:gridCol w="1048975"/>
                <a:gridCol w="1048975"/>
                <a:gridCol w="1048975"/>
              </a:tblGrid>
              <a:tr h="825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objectives of the session were met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time was appropriate for the session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content discussed during the session was useful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session was interesting and engaging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session was well planned and led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My questions have been solved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 felt comfortable in openly expressing my opinions during the session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</a:tr>
              <a:tr h="246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Average score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4.66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4.10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4.76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4.72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4.83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4.52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4.90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</a:tr>
              <a:tr h="246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% of grades 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 or 5: 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96.6%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79.3%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100.0%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96.6%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100.0%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96.6%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79.3%</a:t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3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COP#1: results of satisfaction form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7" name="Google Shape;357;p33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58" name="Google Shape;358;p33"/>
          <p:cNvGraphicFramePr/>
          <p:nvPr/>
        </p:nvGraphicFramePr>
        <p:xfrm>
          <a:off x="376088" y="696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{1A17828F-AC4D-49C7-BBE2-06E21209F7C7}</a:tableStyleId>
              </a:tblPr>
              <a:tblGrid>
                <a:gridCol w="4195900"/>
                <a:gridCol w="4195900"/>
              </a:tblGrid>
              <a:tr h="21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</a:t>
                      </a:r>
                      <a:r>
                        <a:rPr b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omments</a:t>
                      </a:r>
                      <a:endParaRPr b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</a:t>
                      </a:r>
                      <a:r>
                        <a:rPr b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uggestions </a:t>
                      </a:r>
                      <a:endParaRPr b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54000" marB="54000" marR="54000" marL="54000" anchor="ctr">
                    <a:solidFill>
                      <a:srgbClr val="CFE2F3"/>
                    </a:solidFill>
                  </a:tcPr>
                </a:tc>
              </a:tr>
              <a:tr h="3822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 enjoyed the easiness within the session. Most members seemed relaxed.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… The session started off being very interactive and then faded off a bit.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Just some soft feedback, very interesting session overall. Look forward to seeing everyone in October as I will not be travelling. All the best!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online moderation was super. The discussions were to the point. Bravo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 loved the breakouts. Very exciting! Looking forward to COP &amp; Fellowship!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The session was well planned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Most frequent suggestion was to have a shorter call: 50% suggested 2h and 50% suggested 2h30</a:t>
                      </a:r>
                      <a:endParaRPr b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- Have the break out sessions a bit longer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- Try highlight ICT in education reforms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More time for interactions and experience sharing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Consider the Primary Fellows to organize a 2-3 day learning with the Extended Group fellows (in-country) to have an ‘immersion’ at the end of the fellowship. 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We get some books with simple Brazilian words for social interaction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Are the readings going to be attached ? </a:t>
                      </a:r>
                      <a:r>
                        <a:rPr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[…]</a:t>
                      </a:r>
                      <a:r>
                        <a:rPr i="1" lang="pt-BR" sz="11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Core Reading for everyone; Supplementary reading options would be good that can be done by those interested to expand their reading lists and background notes.. Many thanks it was super!</a:t>
                      </a:r>
                      <a:endParaRPr i="1" sz="11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4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4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4"/>
          <p:cNvSpPr txBox="1"/>
          <p:nvPr>
            <p:ph idx="1" type="subTitle"/>
          </p:nvPr>
        </p:nvSpPr>
        <p:spPr>
          <a:xfrm>
            <a:off x="1647438" y="1961038"/>
            <a:ext cx="5849100" cy="58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9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Thank you!</a:t>
            </a:r>
            <a:endParaRPr sz="2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6" name="Google Shape;366;p34"/>
          <p:cNvSpPr/>
          <p:nvPr/>
        </p:nvSpPr>
        <p:spPr>
          <a:xfrm>
            <a:off x="4572000" y="4804837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4"/>
          <p:cNvSpPr/>
          <p:nvPr/>
        </p:nvSpPr>
        <p:spPr>
          <a:xfrm>
            <a:off x="0" y="4804830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8" name="Google Shape;36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4375" y="4254800"/>
            <a:ext cx="1650075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5441" y="4206988"/>
            <a:ext cx="982208" cy="4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3626" y="4272773"/>
            <a:ext cx="1130850" cy="350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12" y="4243027"/>
            <a:ext cx="1501365" cy="43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86862" y="4188487"/>
            <a:ext cx="874475" cy="51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66100" y="4299500"/>
            <a:ext cx="1130850" cy="32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7974" y="4243025"/>
            <a:ext cx="397176" cy="43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Objectives of the COP</a:t>
            </a:r>
            <a:endParaRPr sz="13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5"/>
          <p:cNvSpPr txBox="1"/>
          <p:nvPr/>
        </p:nvSpPr>
        <p:spPr>
          <a:xfrm>
            <a:off x="397925" y="765850"/>
            <a:ext cx="81531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68900" lvl="0" marL="3600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Open the works of the programme with its participants.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Learn more about the programme and provide contributions and recommendations to it.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Harvest expectations and address questions towards the initiative.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Establish initial bonds between fellows and start to create a sense of belonging to the cohort.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68900" lvl="0" marL="36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Font typeface="Roboto"/>
              <a:buAutoNum type="arabicPeriod"/>
            </a:pPr>
            <a:r>
              <a:rPr lang="pt-BR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Open hearts and minds to the experiences that will be shared during the immersion in Brazil.</a:t>
            </a:r>
            <a:endParaRPr>
              <a:solidFill>
                <a:srgbClr val="222222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/>
        </p:nvSpPr>
        <p:spPr>
          <a:xfrm>
            <a:off x="519600" y="382150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Who we are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6"/>
          <p:cNvPicPr preferRelativeResize="0"/>
          <p:nvPr/>
        </p:nvPicPr>
        <p:blipFill rotWithShape="1">
          <a:blip r:embed="rId3">
            <a:alphaModFix/>
          </a:blip>
          <a:srcRect b="14761" l="0" r="0" t="18925"/>
          <a:stretch/>
        </p:blipFill>
        <p:spPr>
          <a:xfrm>
            <a:off x="0" y="1101125"/>
            <a:ext cx="9144000" cy="404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 rotWithShape="1">
          <a:blip r:embed="rId4">
            <a:alphaModFix/>
          </a:blip>
          <a:srcRect b="15280" l="0" r="0" t="16501"/>
          <a:stretch/>
        </p:blipFill>
        <p:spPr>
          <a:xfrm>
            <a:off x="0" y="983000"/>
            <a:ext cx="9144003" cy="4160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Programme: who we are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p17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7"/>
          <p:cNvPicPr preferRelativeResize="0"/>
          <p:nvPr/>
        </p:nvPicPr>
        <p:blipFill rotWithShape="1">
          <a:blip r:embed="rId3">
            <a:alphaModFix/>
          </a:blip>
          <a:srcRect b="29786" l="0" r="0" t="16582"/>
          <a:stretch/>
        </p:blipFill>
        <p:spPr>
          <a:xfrm>
            <a:off x="532700" y="959588"/>
            <a:ext cx="7507750" cy="40263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5426400" y="4046575"/>
            <a:ext cx="1023300" cy="5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72000" spcFirstLastPara="1" rIns="91425" wrap="square" tIns="720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934279"/>
                </a:solidFill>
              </a:rPr>
              <a:t>28</a:t>
            </a:r>
            <a:r>
              <a:rPr b="1" lang="pt-BR" sz="1100">
                <a:solidFill>
                  <a:srgbClr val="934279"/>
                </a:solidFill>
              </a:rPr>
              <a:t> fellows from Kenya</a:t>
            </a:r>
            <a:endParaRPr b="1" sz="1100">
              <a:solidFill>
                <a:srgbClr val="934279"/>
              </a:solidFill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6981275" y="2876463"/>
            <a:ext cx="1192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72000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934279"/>
                </a:solidFill>
              </a:rPr>
              <a:t>24</a:t>
            </a:r>
            <a:r>
              <a:rPr b="1" lang="pt-BR" sz="1100">
                <a:solidFill>
                  <a:srgbClr val="934279"/>
                </a:solidFill>
              </a:rPr>
              <a:t> fellows from Pakistan</a:t>
            </a:r>
            <a:endParaRPr b="1" sz="1100">
              <a:solidFill>
                <a:srgbClr val="934279"/>
              </a:solidFill>
            </a:endParaRPr>
          </a:p>
        </p:txBody>
      </p:sp>
      <p:cxnSp>
        <p:nvCxnSpPr>
          <p:cNvPr id="100" name="Google Shape;100;p17"/>
          <p:cNvCxnSpPr>
            <a:endCxn id="98" idx="0"/>
          </p:cNvCxnSpPr>
          <p:nvPr/>
        </p:nvCxnSpPr>
        <p:spPr>
          <a:xfrm>
            <a:off x="5038050" y="3444175"/>
            <a:ext cx="900000" cy="6024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1" name="Google Shape;101;p17"/>
          <p:cNvCxnSpPr>
            <a:endCxn id="99" idx="1"/>
          </p:cNvCxnSpPr>
          <p:nvPr/>
        </p:nvCxnSpPr>
        <p:spPr>
          <a:xfrm>
            <a:off x="5625875" y="2792163"/>
            <a:ext cx="1355400" cy="3459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2" name="Google Shape;102;p17"/>
          <p:cNvCxnSpPr>
            <a:stCxn id="103" idx="3"/>
          </p:cNvCxnSpPr>
          <p:nvPr/>
        </p:nvCxnSpPr>
        <p:spPr>
          <a:xfrm flipH="1" rot="10800000">
            <a:off x="2280149" y="3724516"/>
            <a:ext cx="1012800" cy="2271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3" name="Google Shape;10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3649" y="3715308"/>
            <a:ext cx="796500" cy="47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3650" y="4252175"/>
            <a:ext cx="796500" cy="24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01325" y="624625"/>
            <a:ext cx="351405" cy="3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28850" y="653305"/>
            <a:ext cx="1130851" cy="3284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Google Shape;107;p17"/>
          <p:cNvCxnSpPr>
            <a:stCxn id="104" idx="3"/>
          </p:cNvCxnSpPr>
          <p:nvPr/>
        </p:nvCxnSpPr>
        <p:spPr>
          <a:xfrm flipH="1" rot="10800000">
            <a:off x="2280150" y="3732351"/>
            <a:ext cx="1040400" cy="6432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7"/>
          <p:cNvCxnSpPr>
            <a:stCxn id="109" idx="2"/>
          </p:cNvCxnSpPr>
          <p:nvPr/>
        </p:nvCxnSpPr>
        <p:spPr>
          <a:xfrm flipH="1">
            <a:off x="4276800" y="931306"/>
            <a:ext cx="295200" cy="12156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7"/>
          <p:cNvCxnSpPr>
            <a:stCxn id="106" idx="2"/>
          </p:cNvCxnSpPr>
          <p:nvPr/>
        </p:nvCxnSpPr>
        <p:spPr>
          <a:xfrm flipH="1">
            <a:off x="4252675" y="981750"/>
            <a:ext cx="1341600" cy="12318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1" name="Google Shape;111;p17"/>
          <p:cNvCxnSpPr/>
          <p:nvPr/>
        </p:nvCxnSpPr>
        <p:spPr>
          <a:xfrm flipH="1" rot="10800000">
            <a:off x="5668050" y="2737100"/>
            <a:ext cx="1684500" cy="54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2" name="Google Shape;112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10700" y="2578363"/>
            <a:ext cx="1192500" cy="2981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17"/>
          <p:cNvCxnSpPr/>
          <p:nvPr/>
        </p:nvCxnSpPr>
        <p:spPr>
          <a:xfrm>
            <a:off x="5028850" y="3444300"/>
            <a:ext cx="312300" cy="10194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4" name="Google Shape;114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57975" y="4463712"/>
            <a:ext cx="796500" cy="33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73750" y="703750"/>
            <a:ext cx="796500" cy="2275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17"/>
          <p:cNvCxnSpPr>
            <a:stCxn id="105" idx="2"/>
          </p:cNvCxnSpPr>
          <p:nvPr/>
        </p:nvCxnSpPr>
        <p:spPr>
          <a:xfrm>
            <a:off x="3877027" y="1010425"/>
            <a:ext cx="384600" cy="1194000"/>
          </a:xfrm>
          <a:prstGeom prst="straightConnector1">
            <a:avLst/>
          </a:prstGeom>
          <a:noFill/>
          <a:ln cap="flat" cmpd="sng" w="19050">
            <a:solidFill>
              <a:srgbClr val="934279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8"/>
          <p:cNvPicPr preferRelativeResize="0"/>
          <p:nvPr/>
        </p:nvPicPr>
        <p:blipFill rotWithShape="1">
          <a:blip r:embed="rId3">
            <a:alphaModFix/>
          </a:blip>
          <a:srcRect b="0" l="3548" r="23729" t="0"/>
          <a:stretch/>
        </p:blipFill>
        <p:spPr>
          <a:xfrm>
            <a:off x="3309275" y="703550"/>
            <a:ext cx="5722149" cy="416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8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Fellows: who we are in figures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18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18"/>
          <p:cNvPicPr preferRelativeResize="0"/>
          <p:nvPr/>
        </p:nvPicPr>
        <p:blipFill rotWithShape="1">
          <a:blip r:embed="rId4">
            <a:alphaModFix/>
          </a:blip>
          <a:srcRect b="3850" l="3570" r="3440" t="3822"/>
          <a:stretch/>
        </p:blipFill>
        <p:spPr>
          <a:xfrm>
            <a:off x="2310450" y="3237850"/>
            <a:ext cx="2989200" cy="17862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4" name="Google Shape;124;p18"/>
          <p:cNvGraphicFramePr/>
          <p:nvPr/>
        </p:nvGraphicFramePr>
        <p:xfrm>
          <a:off x="244300" y="685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{543F768D-687E-4593-93D6-1B3AB04EA521}</a:tableStyleId>
              </a:tblPr>
              <a:tblGrid>
                <a:gridCol w="2289750"/>
                <a:gridCol w="643900"/>
              </a:tblGrid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Sector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427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#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34279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Govt. - Executive national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16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Non-profit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14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Govt. - Executive regional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8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Academia &amp; research institutions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Teachers' or Schools' Association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Media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Teachers' Union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Social business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National office from multilateral org.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Intergovernmental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TOTAL</a:t>
                      </a:r>
                      <a:endParaRPr b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000">
                          <a:latin typeface="Roboto"/>
                          <a:ea typeface="Roboto"/>
                          <a:cs typeface="Roboto"/>
                          <a:sym typeface="Roboto"/>
                        </a:rPr>
                        <a:t>52</a:t>
                      </a:r>
                      <a:endParaRPr b="1"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Fellows: who we are 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9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9"/>
          <p:cNvSpPr txBox="1"/>
          <p:nvPr/>
        </p:nvSpPr>
        <p:spPr>
          <a:xfrm>
            <a:off x="345400" y="3206200"/>
            <a:ext cx="1368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Kenya Private Schools Association (KPSA)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2" name="Google Shape;132;p19"/>
          <p:cNvCxnSpPr/>
          <p:nvPr/>
        </p:nvCxnSpPr>
        <p:spPr>
          <a:xfrm>
            <a:off x="4572000" y="523525"/>
            <a:ext cx="0" cy="44178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33" name="Google Shape;133;p19"/>
          <p:cNvSpPr txBox="1"/>
          <p:nvPr/>
        </p:nvSpPr>
        <p:spPr>
          <a:xfrm>
            <a:off x="839875" y="4041138"/>
            <a:ext cx="6522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Dignitas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1737425" y="1264700"/>
            <a:ext cx="1416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Kenya Institute of Curriculum Development (KICD) 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1931638" y="2993375"/>
            <a:ext cx="927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Usawa Agenda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3153725" y="2571750"/>
            <a:ext cx="1172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Kenya National Union of Teachers </a:t>
            </a: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(Knut) 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345400" y="1040050"/>
            <a:ext cx="8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Ministry of Education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0" y="537075"/>
            <a:ext cx="457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pt-BR" sz="2100">
                <a:solidFill>
                  <a:srgbClr val="AF1281"/>
                </a:solidFill>
              </a:rPr>
              <a:t>Kenya</a:t>
            </a:r>
            <a:endParaRPr b="1" i="1" sz="2500">
              <a:solidFill>
                <a:srgbClr val="AF128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19"/>
          <p:cNvSpPr txBox="1"/>
          <p:nvPr/>
        </p:nvSpPr>
        <p:spPr>
          <a:xfrm>
            <a:off x="4570500" y="537075"/>
            <a:ext cx="457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2100">
                <a:solidFill>
                  <a:srgbClr val="AF1281"/>
                </a:solidFill>
              </a:rPr>
              <a:t>Pakistan</a:t>
            </a:r>
            <a:endParaRPr b="1" i="1" sz="2500">
              <a:solidFill>
                <a:srgbClr val="AF128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1539250" y="2264138"/>
            <a:ext cx="1368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East African Community (EAC)</a:t>
            </a:r>
            <a:endParaRPr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1409400" y="4317450"/>
            <a:ext cx="17517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African Network for Internationalization of Education (ANIE)</a:t>
            </a:r>
            <a:endParaRPr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2436438" y="3541650"/>
            <a:ext cx="1578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Kenya Primary Schools Headteachers Association (KEPSHA)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19"/>
          <p:cNvSpPr txBox="1"/>
          <p:nvPr/>
        </p:nvSpPr>
        <p:spPr>
          <a:xfrm>
            <a:off x="3199800" y="961388"/>
            <a:ext cx="876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National Treasury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420800" y="1671175"/>
            <a:ext cx="1122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Kenya National Examinations Council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319750" y="2709938"/>
            <a:ext cx="9276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Zizi Afrique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3019950" y="1875700"/>
            <a:ext cx="123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Teachers Service Commission (TSC)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3222725" y="4396438"/>
            <a:ext cx="10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Royal Media Services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4888050" y="1795575"/>
            <a:ext cx="14163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School Education Department, </a:t>
            </a:r>
            <a:r>
              <a:rPr lang="pt-BR" sz="1050">
                <a:solidFill>
                  <a:schemeClr val="dk1"/>
                </a:solidFill>
              </a:rPr>
              <a:t>Govt.</a:t>
            </a:r>
            <a:r>
              <a:rPr lang="pt-BR" sz="1050">
                <a:solidFill>
                  <a:schemeClr val="dk1"/>
                </a:solidFill>
              </a:rPr>
              <a:t> South Punjab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6309000" y="1546988"/>
            <a:ext cx="1578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School Education Department, </a:t>
            </a:r>
            <a:r>
              <a:rPr lang="pt-BR" sz="1050">
                <a:solidFill>
                  <a:schemeClr val="dk1"/>
                </a:solidFill>
              </a:rPr>
              <a:t>Govt. </a:t>
            </a:r>
            <a:r>
              <a:rPr lang="pt-BR" sz="1050">
                <a:solidFill>
                  <a:schemeClr val="dk1"/>
                </a:solidFill>
              </a:rPr>
              <a:t>Punjab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7566825" y="2037763"/>
            <a:ext cx="1578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School Education and Literacy Department, </a:t>
            </a:r>
            <a:r>
              <a:rPr lang="pt-BR" sz="1050">
                <a:solidFill>
                  <a:schemeClr val="dk1"/>
                </a:solidFill>
              </a:rPr>
              <a:t>Govt. </a:t>
            </a:r>
            <a:r>
              <a:rPr lang="pt-BR" sz="1050">
                <a:solidFill>
                  <a:schemeClr val="dk1"/>
                </a:solidFill>
              </a:rPr>
              <a:t>Sindh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4818175" y="2787775"/>
            <a:ext cx="16233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Elementary and Secondary Education Department, </a:t>
            </a:r>
            <a:r>
              <a:rPr lang="pt-BR" sz="1050">
                <a:solidFill>
                  <a:schemeClr val="dk1"/>
                </a:solidFill>
              </a:rPr>
              <a:t>Govt.</a:t>
            </a:r>
            <a:r>
              <a:rPr lang="pt-BR" sz="1050">
                <a:solidFill>
                  <a:schemeClr val="dk1"/>
                </a:solidFill>
              </a:rPr>
              <a:t> Khyber Pakhtunkhwa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19"/>
          <p:cNvSpPr txBox="1"/>
          <p:nvPr/>
        </p:nvSpPr>
        <p:spPr>
          <a:xfrm>
            <a:off x="4737175" y="3713250"/>
            <a:ext cx="14163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Lahore University of Management Sciences (LUMS)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19"/>
          <p:cNvSpPr txBox="1"/>
          <p:nvPr/>
        </p:nvSpPr>
        <p:spPr>
          <a:xfrm>
            <a:off x="6555300" y="4132025"/>
            <a:ext cx="10854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Filmmaking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19"/>
          <p:cNvSpPr txBox="1"/>
          <p:nvPr/>
        </p:nvSpPr>
        <p:spPr>
          <a:xfrm>
            <a:off x="5963050" y="3541650"/>
            <a:ext cx="1416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The Citizens Foundation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p19"/>
          <p:cNvSpPr txBox="1"/>
          <p:nvPr/>
        </p:nvSpPr>
        <p:spPr>
          <a:xfrm>
            <a:off x="4981525" y="4497388"/>
            <a:ext cx="1305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Balochistan Youth Action Committee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8029713" y="3962813"/>
            <a:ext cx="652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Tabadlab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4830375" y="1011450"/>
            <a:ext cx="16233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Federal Board of Intermediate and Secondary Education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p19"/>
          <p:cNvSpPr txBox="1"/>
          <p:nvPr/>
        </p:nvSpPr>
        <p:spPr>
          <a:xfrm>
            <a:off x="7592025" y="4399075"/>
            <a:ext cx="123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Institute of Social and Policy Sciences (I-SAPS)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" name="Google Shape;159;p19"/>
          <p:cNvSpPr txBox="1"/>
          <p:nvPr/>
        </p:nvSpPr>
        <p:spPr>
          <a:xfrm>
            <a:off x="6107738" y="2356988"/>
            <a:ext cx="14163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Govt. Balochistan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7421025" y="1039863"/>
            <a:ext cx="1578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Ministry of Federal Education &amp; Professional Training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7398375" y="3397263"/>
            <a:ext cx="1623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Idara-e-Taleem-o-Aagahi (ITA)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19"/>
          <p:cNvSpPr txBox="1"/>
          <p:nvPr/>
        </p:nvSpPr>
        <p:spPr>
          <a:xfrm>
            <a:off x="6273200" y="4629100"/>
            <a:ext cx="10854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UNICEF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19"/>
          <p:cNvSpPr txBox="1"/>
          <p:nvPr/>
        </p:nvSpPr>
        <p:spPr>
          <a:xfrm>
            <a:off x="6801463" y="2662488"/>
            <a:ext cx="14163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>
                <a:solidFill>
                  <a:schemeClr val="dk1"/>
                </a:solidFill>
              </a:rPr>
              <a:t>Secondary Education Department, Govt. Balochistan</a:t>
            </a:r>
            <a:endParaRPr sz="105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457450" y="4402038"/>
            <a:ext cx="652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Moi University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/>
          <p:nvPr/>
        </p:nvSpPr>
        <p:spPr>
          <a:xfrm>
            <a:off x="519600" y="352625"/>
            <a:ext cx="81048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320">
                <a:solidFill>
                  <a:srgbClr val="934279"/>
                </a:solidFill>
                <a:latin typeface="Roboto"/>
                <a:ea typeface="Roboto"/>
                <a:cs typeface="Roboto"/>
                <a:sym typeface="Roboto"/>
              </a:rPr>
              <a:t>Expectations for the programme: survey results</a:t>
            </a:r>
            <a:endParaRPr b="1">
              <a:solidFill>
                <a:srgbClr val="93427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0" name="Google Shape;170;p20"/>
          <p:cNvSpPr/>
          <p:nvPr/>
        </p:nvSpPr>
        <p:spPr>
          <a:xfrm>
            <a:off x="4572000" y="12"/>
            <a:ext cx="4572000" cy="3231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/>
          <p:nvPr/>
        </p:nvSpPr>
        <p:spPr>
          <a:xfrm>
            <a:off x="0" y="5"/>
            <a:ext cx="4572000" cy="3231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2" name="Google Shape;172;p20"/>
          <p:cNvPicPr preferRelativeResize="0"/>
          <p:nvPr/>
        </p:nvPicPr>
        <p:blipFill rotWithShape="1">
          <a:blip r:embed="rId3">
            <a:alphaModFix/>
          </a:blip>
          <a:srcRect b="14761" l="0" r="0" t="18925"/>
          <a:stretch/>
        </p:blipFill>
        <p:spPr>
          <a:xfrm>
            <a:off x="0" y="1101125"/>
            <a:ext cx="9144000" cy="404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0"/>
          <p:cNvPicPr preferRelativeResize="0"/>
          <p:nvPr/>
        </p:nvPicPr>
        <p:blipFill rotWithShape="1">
          <a:blip r:embed="rId4">
            <a:alphaModFix/>
          </a:blip>
          <a:srcRect b="15280" l="0" r="0" t="16501"/>
          <a:stretch/>
        </p:blipFill>
        <p:spPr>
          <a:xfrm>
            <a:off x="0" y="983000"/>
            <a:ext cx="9144003" cy="416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0"/>
          <p:cNvPicPr preferRelativeResize="0"/>
          <p:nvPr/>
        </p:nvPicPr>
        <p:blipFill rotWithShape="1">
          <a:blip r:embed="rId5">
            <a:alphaModFix/>
          </a:blip>
          <a:srcRect b="646" l="0" r="0" t="24998"/>
          <a:stretch/>
        </p:blipFill>
        <p:spPr>
          <a:xfrm>
            <a:off x="0" y="923950"/>
            <a:ext cx="9144003" cy="4219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" name="Google Shape;179;p21"/>
          <p:cNvGraphicFramePr/>
          <p:nvPr/>
        </p:nvGraphicFramePr>
        <p:xfrm>
          <a:off x="637325" y="14939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{1A17828F-AC4D-49C7-BBE2-06E21209F7C7}</a:tableStyleId>
              </a:tblPr>
              <a:tblGrid>
                <a:gridCol w="2027650"/>
                <a:gridCol w="2027650"/>
                <a:gridCol w="2027650"/>
                <a:gridCol w="2027650"/>
              </a:tblGrid>
              <a:tr h="263500">
                <a:tc row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F128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500">
                <a:tc vMerge="1"/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F128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500">
                <a:tc vMerge="1"/>
                <a:tc v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F128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500">
                <a:tc vMerge="1"/>
                <a:tc vMerge="1"/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F1281"/>
                    </a:solidFill>
                  </a:tcPr>
                </a:tc>
              </a:tr>
            </a:tbl>
          </a:graphicData>
        </a:graphic>
      </p:graphicFrame>
      <p:sp>
        <p:nvSpPr>
          <p:cNvPr id="180" name="Google Shape;180;p21"/>
          <p:cNvSpPr/>
          <p:nvPr/>
        </p:nvSpPr>
        <p:spPr>
          <a:xfrm>
            <a:off x="0" y="0"/>
            <a:ext cx="7275900" cy="385800"/>
          </a:xfrm>
          <a:prstGeom prst="rect">
            <a:avLst/>
          </a:prstGeom>
          <a:solidFill>
            <a:srgbClr val="934279"/>
          </a:solidFill>
          <a:ln>
            <a:noFill/>
          </a:ln>
        </p:spPr>
        <p:txBody>
          <a:bodyPr anchorCtr="0" anchor="ctr" bIns="91425" lIns="1980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Survey results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21"/>
          <p:cNvSpPr/>
          <p:nvPr/>
        </p:nvSpPr>
        <p:spPr>
          <a:xfrm>
            <a:off x="7275825" y="36"/>
            <a:ext cx="1868400" cy="385800"/>
          </a:xfrm>
          <a:prstGeom prst="rect">
            <a:avLst/>
          </a:prstGeom>
          <a:solidFill>
            <a:srgbClr val="6B07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 txBox="1"/>
          <p:nvPr/>
        </p:nvSpPr>
        <p:spPr>
          <a:xfrm>
            <a:off x="980525" y="970750"/>
            <a:ext cx="1470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700">
                <a:solidFill>
                  <a:schemeClr val="dk1"/>
                </a:solidFill>
              </a:rPr>
              <a:t>Leadership in education</a:t>
            </a:r>
            <a:endParaRPr b="1" i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21"/>
          <p:cNvSpPr txBox="1"/>
          <p:nvPr/>
        </p:nvSpPr>
        <p:spPr>
          <a:xfrm>
            <a:off x="2954825" y="1236150"/>
            <a:ext cx="1412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700">
                <a:solidFill>
                  <a:schemeClr val="dk1"/>
                </a:solidFill>
              </a:rPr>
              <a:t>Foundational learning</a:t>
            </a:r>
            <a:endParaRPr b="1" i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5183825" y="1493950"/>
            <a:ext cx="1152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700">
                <a:solidFill>
                  <a:schemeClr val="dk1"/>
                </a:solidFill>
              </a:rPr>
              <a:t>Education reforms</a:t>
            </a:r>
            <a:endParaRPr b="1" i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" name="Google Shape;185;p21"/>
          <p:cNvSpPr txBox="1"/>
          <p:nvPr/>
        </p:nvSpPr>
        <p:spPr>
          <a:xfrm>
            <a:off x="6947075" y="1759350"/>
            <a:ext cx="1585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700">
                <a:solidFill>
                  <a:schemeClr val="dk1"/>
                </a:solidFill>
              </a:rPr>
              <a:t>Cross-sectoral coalitions</a:t>
            </a:r>
            <a:endParaRPr b="1" i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" name="Google Shape;186;p21"/>
          <p:cNvSpPr txBox="1"/>
          <p:nvPr/>
        </p:nvSpPr>
        <p:spPr>
          <a:xfrm rot="-5400000">
            <a:off x="30175" y="1916400"/>
            <a:ext cx="831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dk1"/>
                </a:solidFill>
              </a:rPr>
              <a:t>TOPICS</a:t>
            </a:r>
            <a:endParaRPr b="1" sz="1500">
              <a:solidFill>
                <a:srgbClr val="AF128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7" name="Google Shape;187;p21"/>
          <p:cNvPicPr preferRelativeResize="0"/>
          <p:nvPr/>
        </p:nvPicPr>
        <p:blipFill rotWithShape="1">
          <a:blip r:embed="rId3">
            <a:alphaModFix/>
          </a:blip>
          <a:srcRect b="18923" l="19311" r="21358" t="0"/>
          <a:stretch/>
        </p:blipFill>
        <p:spPr>
          <a:xfrm>
            <a:off x="1394374" y="1493950"/>
            <a:ext cx="532341" cy="7274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8" name="Google Shape;188;p21"/>
          <p:cNvGraphicFramePr/>
          <p:nvPr/>
        </p:nvGraphicFramePr>
        <p:xfrm>
          <a:off x="732550" y="32763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{1A17828F-AC4D-49C7-BBE2-06E21209F7C7}</a:tableStyleId>
              </a:tblPr>
              <a:tblGrid>
                <a:gridCol w="1335900"/>
                <a:gridCol w="1335900"/>
                <a:gridCol w="1335900"/>
                <a:gridCol w="1335900"/>
                <a:gridCol w="1335900"/>
                <a:gridCol w="1335900"/>
              </a:tblGrid>
              <a:tr h="276825">
                <a:tc rowSpan="6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D3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825">
                <a:tc vMerge="1"/>
                <a:tc row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D3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825">
                <a:tc vMerge="1"/>
                <a:tc vMerge="1"/>
                <a:tc row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D3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6825">
                <a:tc vMerge="1"/>
                <a:tc vMerge="1"/>
                <a:tc vMerge="1"/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D3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0975">
                <a:tc vMerge="1"/>
                <a:tc vMerge="1"/>
                <a:tc vMerge="1"/>
                <a:tc vMerge="1"/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D3D8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8000" marB="18000" marR="18000" marL="18000">
                    <a:lnL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524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D3D8"/>
                    </a:solidFill>
                  </a:tcPr>
                </a:tc>
              </a:tr>
              <a:tr h="270975">
                <a:tc vMerge="1"/>
                <a:tc vMerge="1"/>
                <a:tc vMerge="1"/>
                <a:tc vMerge="1"/>
                <a:tc vMerge="1"/>
                <a:tc vMerge="1"/>
              </a:tr>
            </a:tbl>
          </a:graphicData>
        </a:graphic>
      </p:graphicFrame>
      <p:sp>
        <p:nvSpPr>
          <p:cNvPr id="189" name="Google Shape;189;p21"/>
          <p:cNvSpPr txBox="1"/>
          <p:nvPr/>
        </p:nvSpPr>
        <p:spPr>
          <a:xfrm>
            <a:off x="789250" y="2936650"/>
            <a:ext cx="115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</a:rPr>
              <a:t>Group discussions</a:t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21"/>
          <p:cNvSpPr txBox="1"/>
          <p:nvPr/>
        </p:nvSpPr>
        <p:spPr>
          <a:xfrm>
            <a:off x="2169625" y="3336850"/>
            <a:ext cx="11523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</a:rPr>
              <a:t>Case studies</a:t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21"/>
          <p:cNvSpPr txBox="1"/>
          <p:nvPr/>
        </p:nvSpPr>
        <p:spPr>
          <a:xfrm>
            <a:off x="4877150" y="3706600"/>
            <a:ext cx="101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</a:rPr>
              <a:t>Co-creation workshops</a:t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21"/>
          <p:cNvSpPr txBox="1"/>
          <p:nvPr/>
        </p:nvSpPr>
        <p:spPr>
          <a:xfrm>
            <a:off x="3444550" y="3656100"/>
            <a:ext cx="12120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</a:rPr>
              <a:t>Peer mentoring</a:t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21"/>
          <p:cNvSpPr txBox="1"/>
          <p:nvPr/>
        </p:nvSpPr>
        <p:spPr>
          <a:xfrm>
            <a:off x="6165850" y="4188075"/>
            <a:ext cx="2495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</a:rPr>
              <a:t>Lectures; self-</a:t>
            </a:r>
            <a:r>
              <a:rPr lang="pt-BR" sz="1300">
                <a:solidFill>
                  <a:schemeClr val="dk1"/>
                </a:solidFill>
              </a:rPr>
              <a:t>reflective</a:t>
            </a:r>
            <a:r>
              <a:rPr lang="pt-BR" sz="1300">
                <a:solidFill>
                  <a:schemeClr val="dk1"/>
                </a:solidFill>
              </a:rPr>
              <a:t> sessions</a:t>
            </a:r>
            <a:endParaRPr sz="13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21"/>
          <p:cNvSpPr txBox="1"/>
          <p:nvPr/>
        </p:nvSpPr>
        <p:spPr>
          <a:xfrm rot="-5400000">
            <a:off x="-579725" y="3683573"/>
            <a:ext cx="2050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dk1"/>
                </a:solidFill>
              </a:rPr>
              <a:t>TYPES OF ACTIVITIES</a:t>
            </a:r>
            <a:endParaRPr b="1" sz="1500">
              <a:solidFill>
                <a:srgbClr val="AF128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