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3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40.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38.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slide+xml" PartName="/ppt/slides/slide40.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61"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 id="287" r:id="rId38"/>
    <p:sldId id="288" r:id="rId39"/>
    <p:sldId id="289" r:id="rId40"/>
    <p:sldId id="290" r:id="rId41"/>
    <p:sldId id="291" r:id="rId42"/>
    <p:sldId id="292" r:id="rId43"/>
    <p:sldId id="293" r:id="rId44"/>
    <p:sldId id="294" r:id="rId45"/>
    <p:sldId id="295" r:id="rId46"/>
  </p:sldIdLst>
  <p:sldSz cy="5143500" cx="9144000"/>
  <p:notesSz cx="6858000" cy="9144000"/>
  <p:embeddedFontLst>
    <p:embeddedFont>
      <p:font typeface="Roboto"/>
      <p:regular r:id="rId47"/>
      <p:bold r:id="rId48"/>
      <p:italic r:id="rId49"/>
      <p:boldItalic r:id="rId50"/>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45C62A4D-8AD1-4F66-BA45-2ACA5D0DFA09}">
  <a:tblStyle styleId="{45C62A4D-8AD1-4F66-BA45-2ACA5D0DFA09}"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4.xml"/><Relationship Id="rId42" Type="http://schemas.openxmlformats.org/officeDocument/2006/relationships/slide" Target="slides/slide36.xml"/><Relationship Id="rId41" Type="http://schemas.openxmlformats.org/officeDocument/2006/relationships/slide" Target="slides/slide35.xml"/><Relationship Id="rId44" Type="http://schemas.openxmlformats.org/officeDocument/2006/relationships/slide" Target="slides/slide38.xml"/><Relationship Id="rId43" Type="http://schemas.openxmlformats.org/officeDocument/2006/relationships/slide" Target="slides/slide37.xml"/><Relationship Id="rId46" Type="http://schemas.openxmlformats.org/officeDocument/2006/relationships/slide" Target="slides/slide40.xml"/><Relationship Id="rId45" Type="http://schemas.openxmlformats.org/officeDocument/2006/relationships/slide" Target="slides/slide39.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48" Type="http://schemas.openxmlformats.org/officeDocument/2006/relationships/font" Target="fonts/Roboto-bold.fntdata"/><Relationship Id="rId47" Type="http://schemas.openxmlformats.org/officeDocument/2006/relationships/font" Target="fonts/Roboto-regular.fntdata"/><Relationship Id="rId49" Type="http://schemas.openxmlformats.org/officeDocument/2006/relationships/font" Target="fonts/Roboto-italic.fntdata"/><Relationship Id="rId5" Type="http://schemas.openxmlformats.org/officeDocument/2006/relationships/slideMaster" Target="slideMasters/slideMaster1.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slide" Target="slides/slide25.xml"/><Relationship Id="rId30" Type="http://schemas.openxmlformats.org/officeDocument/2006/relationships/slide" Target="slides/slide24.xml"/><Relationship Id="rId33" Type="http://schemas.openxmlformats.org/officeDocument/2006/relationships/slide" Target="slides/slide27.xml"/><Relationship Id="rId32" Type="http://schemas.openxmlformats.org/officeDocument/2006/relationships/slide" Target="slides/slide26.xml"/><Relationship Id="rId35" Type="http://schemas.openxmlformats.org/officeDocument/2006/relationships/slide" Target="slides/slide29.xml"/><Relationship Id="rId34" Type="http://schemas.openxmlformats.org/officeDocument/2006/relationships/slide" Target="slides/slide28.xml"/><Relationship Id="rId37" Type="http://schemas.openxmlformats.org/officeDocument/2006/relationships/slide" Target="slides/slide31.xml"/><Relationship Id="rId36" Type="http://schemas.openxmlformats.org/officeDocument/2006/relationships/slide" Target="slides/slide30.xml"/><Relationship Id="rId39" Type="http://schemas.openxmlformats.org/officeDocument/2006/relationships/slide" Target="slides/slide33.xml"/><Relationship Id="rId38" Type="http://schemas.openxmlformats.org/officeDocument/2006/relationships/slide" Target="slides/slide32.xml"/><Relationship Id="rId20" Type="http://schemas.openxmlformats.org/officeDocument/2006/relationships/slide" Target="slides/slide14.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slide" Target="slides/slide22.xml"/><Relationship Id="rId27" Type="http://schemas.openxmlformats.org/officeDocument/2006/relationships/slide" Target="slides/slide21.xml"/><Relationship Id="rId29" Type="http://schemas.openxmlformats.org/officeDocument/2006/relationships/slide" Target="slides/slide23.xml"/><Relationship Id="rId50" Type="http://schemas.openxmlformats.org/officeDocument/2006/relationships/font" Target="fonts/Roboto-boldItalic.fntdata"/><Relationship Id="rId11" Type="http://schemas.openxmlformats.org/officeDocument/2006/relationships/slide" Target="slides/slide5.xml"/><Relationship Id="rId10" Type="http://schemas.openxmlformats.org/officeDocument/2006/relationships/slide" Target="slides/slide4.xml"/><Relationship Id="rId13" Type="http://schemas.openxmlformats.org/officeDocument/2006/relationships/slide" Target="slides/slide7.xml"/><Relationship Id="rId12" Type="http://schemas.openxmlformats.org/officeDocument/2006/relationships/slide" Target="slides/slide6.xml"/><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 name="Shape 64"/>
        <p:cNvGrpSpPr/>
        <p:nvPr/>
      </p:nvGrpSpPr>
      <p:grpSpPr>
        <a:xfrm>
          <a:off x="0" y="0"/>
          <a:ext cx="0" cy="0"/>
          <a:chOff x="0" y="0"/>
          <a:chExt cx="0" cy="0"/>
        </a:xfrm>
      </p:grpSpPr>
      <p:sp>
        <p:nvSpPr>
          <p:cNvPr id="65" name="Google Shape;65;g13d6a6e0781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6" name="Google Shape;66;g13d6a6e0781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9" name="Shape 149"/>
        <p:cNvGrpSpPr/>
        <p:nvPr/>
      </p:nvGrpSpPr>
      <p:grpSpPr>
        <a:xfrm>
          <a:off x="0" y="0"/>
          <a:ext cx="0" cy="0"/>
          <a:chOff x="0" y="0"/>
          <a:chExt cx="0" cy="0"/>
        </a:xfrm>
      </p:grpSpPr>
      <p:sp>
        <p:nvSpPr>
          <p:cNvPr id="150" name="Google Shape;150;g21c251aa104_0_35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1" name="Google Shape;151;g21c251aa104_0_35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6" name="Shape 156"/>
        <p:cNvGrpSpPr/>
        <p:nvPr/>
      </p:nvGrpSpPr>
      <p:grpSpPr>
        <a:xfrm>
          <a:off x="0" y="0"/>
          <a:ext cx="0" cy="0"/>
          <a:chOff x="0" y="0"/>
          <a:chExt cx="0" cy="0"/>
        </a:xfrm>
      </p:grpSpPr>
      <p:sp>
        <p:nvSpPr>
          <p:cNvPr id="157" name="Google Shape;157;g21c251aa104_0_35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8" name="Google Shape;158;g21c251aa104_0_35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3" name="Shape 163"/>
        <p:cNvGrpSpPr/>
        <p:nvPr/>
      </p:nvGrpSpPr>
      <p:grpSpPr>
        <a:xfrm>
          <a:off x="0" y="0"/>
          <a:ext cx="0" cy="0"/>
          <a:chOff x="0" y="0"/>
          <a:chExt cx="0" cy="0"/>
        </a:xfrm>
      </p:grpSpPr>
      <p:sp>
        <p:nvSpPr>
          <p:cNvPr id="164" name="Google Shape;164;g21c251aa104_0_36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5" name="Google Shape;165;g21c251aa104_0_36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0" name="Shape 170"/>
        <p:cNvGrpSpPr/>
        <p:nvPr/>
      </p:nvGrpSpPr>
      <p:grpSpPr>
        <a:xfrm>
          <a:off x="0" y="0"/>
          <a:ext cx="0" cy="0"/>
          <a:chOff x="0" y="0"/>
          <a:chExt cx="0" cy="0"/>
        </a:xfrm>
      </p:grpSpPr>
      <p:sp>
        <p:nvSpPr>
          <p:cNvPr id="171" name="Google Shape;171;g21c251aa104_0_37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2" name="Google Shape;172;g21c251aa104_0_37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pt-BR" sz="1050">
                <a:solidFill>
                  <a:schemeClr val="dk1"/>
                </a:solidFill>
                <a:highlight>
                  <a:srgbClr val="FFFFFF"/>
                </a:highlight>
                <a:latin typeface="Roboto"/>
                <a:ea typeface="Roboto"/>
                <a:cs typeface="Roboto"/>
                <a:sym typeface="Roboto"/>
              </a:rPr>
              <a:t>Objectives are clear, relevant and feasible? Contents and methodological approach are aligned with objectives?</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8" name="Shape 178"/>
        <p:cNvGrpSpPr/>
        <p:nvPr/>
      </p:nvGrpSpPr>
      <p:grpSpPr>
        <a:xfrm>
          <a:off x="0" y="0"/>
          <a:ext cx="0" cy="0"/>
          <a:chOff x="0" y="0"/>
          <a:chExt cx="0" cy="0"/>
        </a:xfrm>
      </p:grpSpPr>
      <p:sp>
        <p:nvSpPr>
          <p:cNvPr id="179" name="Google Shape;179;g21c251aa104_0_37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0" name="Google Shape;180;g21c251aa104_0_37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pt-BR" sz="1050">
                <a:solidFill>
                  <a:schemeClr val="dk1"/>
                </a:solidFill>
                <a:highlight>
                  <a:srgbClr val="FFFFFF"/>
                </a:highlight>
                <a:latin typeface="Roboto"/>
                <a:ea typeface="Roboto"/>
                <a:cs typeface="Roboto"/>
                <a:sym typeface="Roboto"/>
              </a:rPr>
              <a:t>Objectives are clear, relevant and feasible? Contents and methodological approach are aligned with objectives?</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4" name="Shape 204"/>
        <p:cNvGrpSpPr/>
        <p:nvPr/>
      </p:nvGrpSpPr>
      <p:grpSpPr>
        <a:xfrm>
          <a:off x="0" y="0"/>
          <a:ext cx="0" cy="0"/>
          <a:chOff x="0" y="0"/>
          <a:chExt cx="0" cy="0"/>
        </a:xfrm>
      </p:grpSpPr>
      <p:sp>
        <p:nvSpPr>
          <p:cNvPr id="205" name="Google Shape;205;g21c251aa104_0_40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6" name="Google Shape;206;g21c251aa104_0_40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pt-BR" sz="1050">
                <a:solidFill>
                  <a:schemeClr val="dk1"/>
                </a:solidFill>
                <a:highlight>
                  <a:srgbClr val="FFFFFF"/>
                </a:highlight>
                <a:latin typeface="Roboto"/>
                <a:ea typeface="Roboto"/>
                <a:cs typeface="Roboto"/>
                <a:sym typeface="Roboto"/>
              </a:rPr>
              <a:t>Objectives are clear, relevant and feasible? Contents and methodological approach are aligned with objectives?</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0" name="Shape 230"/>
        <p:cNvGrpSpPr/>
        <p:nvPr/>
      </p:nvGrpSpPr>
      <p:grpSpPr>
        <a:xfrm>
          <a:off x="0" y="0"/>
          <a:ext cx="0" cy="0"/>
          <a:chOff x="0" y="0"/>
          <a:chExt cx="0" cy="0"/>
        </a:xfrm>
      </p:grpSpPr>
      <p:sp>
        <p:nvSpPr>
          <p:cNvPr id="231" name="Google Shape;231;g21c251aa104_0_42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2" name="Google Shape;232;g21c251aa104_0_4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pt-BR" sz="1050">
                <a:solidFill>
                  <a:schemeClr val="dk1"/>
                </a:solidFill>
                <a:highlight>
                  <a:srgbClr val="FFFFFF"/>
                </a:highlight>
                <a:latin typeface="Roboto"/>
                <a:ea typeface="Roboto"/>
                <a:cs typeface="Roboto"/>
                <a:sym typeface="Roboto"/>
              </a:rPr>
              <a:t>Objectives are clear, relevant and feasible? Contents and methodological approach are aligned with objectives?</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6" name="Shape 256"/>
        <p:cNvGrpSpPr/>
        <p:nvPr/>
      </p:nvGrpSpPr>
      <p:grpSpPr>
        <a:xfrm>
          <a:off x="0" y="0"/>
          <a:ext cx="0" cy="0"/>
          <a:chOff x="0" y="0"/>
          <a:chExt cx="0" cy="0"/>
        </a:xfrm>
      </p:grpSpPr>
      <p:sp>
        <p:nvSpPr>
          <p:cNvPr id="257" name="Google Shape;257;g21c251aa104_0_45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8" name="Google Shape;258;g21c251aa104_0_45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pt-BR" sz="1050">
                <a:solidFill>
                  <a:schemeClr val="dk1"/>
                </a:solidFill>
                <a:highlight>
                  <a:srgbClr val="FFFFFF"/>
                </a:highlight>
                <a:latin typeface="Roboto"/>
                <a:ea typeface="Roboto"/>
                <a:cs typeface="Roboto"/>
                <a:sym typeface="Roboto"/>
              </a:rPr>
              <a:t>Objectives are clear, relevant and feasible? Contents and methodological approach are aligned with objectives?</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2" name="Shape 282"/>
        <p:cNvGrpSpPr/>
        <p:nvPr/>
      </p:nvGrpSpPr>
      <p:grpSpPr>
        <a:xfrm>
          <a:off x="0" y="0"/>
          <a:ext cx="0" cy="0"/>
          <a:chOff x="0" y="0"/>
          <a:chExt cx="0" cy="0"/>
        </a:xfrm>
      </p:grpSpPr>
      <p:sp>
        <p:nvSpPr>
          <p:cNvPr id="283" name="Google Shape;283;g21c251aa104_0_47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4" name="Google Shape;284;g21c251aa104_0_47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pt-BR" sz="1050">
                <a:solidFill>
                  <a:schemeClr val="dk1"/>
                </a:solidFill>
                <a:highlight>
                  <a:srgbClr val="FFFFFF"/>
                </a:highlight>
                <a:latin typeface="Roboto"/>
                <a:ea typeface="Roboto"/>
                <a:cs typeface="Roboto"/>
                <a:sym typeface="Roboto"/>
              </a:rPr>
              <a:t>Objectives are clear, relevant and feasible? Contents and methodological approach are aligned with objectives?</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8" name="Shape 308"/>
        <p:cNvGrpSpPr/>
        <p:nvPr/>
      </p:nvGrpSpPr>
      <p:grpSpPr>
        <a:xfrm>
          <a:off x="0" y="0"/>
          <a:ext cx="0" cy="0"/>
          <a:chOff x="0" y="0"/>
          <a:chExt cx="0" cy="0"/>
        </a:xfrm>
      </p:grpSpPr>
      <p:sp>
        <p:nvSpPr>
          <p:cNvPr id="309" name="Google Shape;309;g21c251aa104_0_50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0" name="Google Shape;310;g21c251aa104_0_50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pt-BR" sz="1050">
                <a:solidFill>
                  <a:schemeClr val="dk1"/>
                </a:solidFill>
                <a:highlight>
                  <a:srgbClr val="FFFFFF"/>
                </a:highlight>
                <a:latin typeface="Roboto"/>
                <a:ea typeface="Roboto"/>
                <a:cs typeface="Roboto"/>
                <a:sym typeface="Roboto"/>
              </a:rPr>
              <a:t>Objectives are clear, relevant and feasible? Contents and methodological approach are aligned with objectives?</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 name="Shape 81"/>
        <p:cNvGrpSpPr/>
        <p:nvPr/>
      </p:nvGrpSpPr>
      <p:grpSpPr>
        <a:xfrm>
          <a:off x="0" y="0"/>
          <a:ext cx="0" cy="0"/>
          <a:chOff x="0" y="0"/>
          <a:chExt cx="0" cy="0"/>
        </a:xfrm>
      </p:grpSpPr>
      <p:sp>
        <p:nvSpPr>
          <p:cNvPr id="82" name="Google Shape;82;g21cb9d06a6d_12_11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3" name="Google Shape;83;g21cb9d06a6d_12_1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pt-BR" sz="1050">
                <a:solidFill>
                  <a:schemeClr val="dk1"/>
                </a:solidFill>
                <a:highlight>
                  <a:srgbClr val="FFFFFF"/>
                </a:highlight>
                <a:latin typeface="Roboto"/>
                <a:ea typeface="Roboto"/>
                <a:cs typeface="Roboto"/>
                <a:sym typeface="Roboto"/>
              </a:rPr>
              <a:t>Objectives are clear, relevant and feasible? Contents and methodological approach are aligned with objectives?</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4" name="Shape 334"/>
        <p:cNvGrpSpPr/>
        <p:nvPr/>
      </p:nvGrpSpPr>
      <p:grpSpPr>
        <a:xfrm>
          <a:off x="0" y="0"/>
          <a:ext cx="0" cy="0"/>
          <a:chOff x="0" y="0"/>
          <a:chExt cx="0" cy="0"/>
        </a:xfrm>
      </p:grpSpPr>
      <p:sp>
        <p:nvSpPr>
          <p:cNvPr id="335" name="Google Shape;335;g21c251aa104_0_52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36" name="Google Shape;336;g21c251aa104_0_5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pt-BR" sz="1050">
                <a:solidFill>
                  <a:schemeClr val="dk1"/>
                </a:solidFill>
                <a:highlight>
                  <a:srgbClr val="FFFFFF"/>
                </a:highlight>
                <a:latin typeface="Roboto"/>
                <a:ea typeface="Roboto"/>
                <a:cs typeface="Roboto"/>
                <a:sym typeface="Roboto"/>
              </a:rPr>
              <a:t>Objectives are clear, relevant and feasible? Contents and methodological approach are aligned with objectives?</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0" name="Shape 360"/>
        <p:cNvGrpSpPr/>
        <p:nvPr/>
      </p:nvGrpSpPr>
      <p:grpSpPr>
        <a:xfrm>
          <a:off x="0" y="0"/>
          <a:ext cx="0" cy="0"/>
          <a:chOff x="0" y="0"/>
          <a:chExt cx="0" cy="0"/>
        </a:xfrm>
      </p:grpSpPr>
      <p:sp>
        <p:nvSpPr>
          <p:cNvPr id="361" name="Google Shape;361;g21c251aa104_0_55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62" name="Google Shape;362;g21c251aa104_0_55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pt-BR" sz="1050">
                <a:solidFill>
                  <a:schemeClr val="dk1"/>
                </a:solidFill>
                <a:highlight>
                  <a:srgbClr val="FFFFFF"/>
                </a:highlight>
                <a:latin typeface="Roboto"/>
                <a:ea typeface="Roboto"/>
                <a:cs typeface="Roboto"/>
                <a:sym typeface="Roboto"/>
              </a:rPr>
              <a:t>Objectives are clear, relevant and feasible? Contents and methodological approach are aligned with objectives?</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6" name="Shape 386"/>
        <p:cNvGrpSpPr/>
        <p:nvPr/>
      </p:nvGrpSpPr>
      <p:grpSpPr>
        <a:xfrm>
          <a:off x="0" y="0"/>
          <a:ext cx="0" cy="0"/>
          <a:chOff x="0" y="0"/>
          <a:chExt cx="0" cy="0"/>
        </a:xfrm>
      </p:grpSpPr>
      <p:sp>
        <p:nvSpPr>
          <p:cNvPr id="387" name="Google Shape;387;g21c251aa104_0_57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88" name="Google Shape;388;g21c251aa104_0_57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pt-BR" sz="1050">
                <a:solidFill>
                  <a:schemeClr val="dk1"/>
                </a:solidFill>
                <a:highlight>
                  <a:srgbClr val="FFFFFF"/>
                </a:highlight>
                <a:latin typeface="Roboto"/>
                <a:ea typeface="Roboto"/>
                <a:cs typeface="Roboto"/>
                <a:sym typeface="Roboto"/>
              </a:rPr>
              <a:t>Objectives are clear, relevant and feasible? Contents and methodological approach are aligned with objectives?</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2" name="Shape 412"/>
        <p:cNvGrpSpPr/>
        <p:nvPr/>
      </p:nvGrpSpPr>
      <p:grpSpPr>
        <a:xfrm>
          <a:off x="0" y="0"/>
          <a:ext cx="0" cy="0"/>
          <a:chOff x="0" y="0"/>
          <a:chExt cx="0" cy="0"/>
        </a:xfrm>
      </p:grpSpPr>
      <p:sp>
        <p:nvSpPr>
          <p:cNvPr id="413" name="Google Shape;413;g21c251aa104_0_68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14" name="Google Shape;414;g21c251aa104_0_68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pt-BR" sz="1050">
                <a:solidFill>
                  <a:schemeClr val="dk1"/>
                </a:solidFill>
                <a:highlight>
                  <a:srgbClr val="FFFFFF"/>
                </a:highlight>
                <a:latin typeface="Roboto"/>
                <a:ea typeface="Roboto"/>
                <a:cs typeface="Roboto"/>
                <a:sym typeface="Roboto"/>
              </a:rPr>
              <a:t>Objectives are clear, relevant and feasible? Contents and methodological approach are aligned with objectives?</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2" name="Shape 422"/>
        <p:cNvGrpSpPr/>
        <p:nvPr/>
      </p:nvGrpSpPr>
      <p:grpSpPr>
        <a:xfrm>
          <a:off x="0" y="0"/>
          <a:ext cx="0" cy="0"/>
          <a:chOff x="0" y="0"/>
          <a:chExt cx="0" cy="0"/>
        </a:xfrm>
      </p:grpSpPr>
      <p:sp>
        <p:nvSpPr>
          <p:cNvPr id="423" name="Google Shape;423;g21c251aa104_0_86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24" name="Google Shape;424;g21c251aa104_0_8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pt-BR" sz="1050">
                <a:solidFill>
                  <a:schemeClr val="dk1"/>
                </a:solidFill>
                <a:highlight>
                  <a:srgbClr val="FFFFFF"/>
                </a:highlight>
                <a:latin typeface="Roboto"/>
                <a:ea typeface="Roboto"/>
                <a:cs typeface="Roboto"/>
                <a:sym typeface="Roboto"/>
              </a:rPr>
              <a:t>Objectives are clear, relevant and feasible? Contents and methodological approach are aligned with objectives?</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1" name="Shape 431"/>
        <p:cNvGrpSpPr/>
        <p:nvPr/>
      </p:nvGrpSpPr>
      <p:grpSpPr>
        <a:xfrm>
          <a:off x="0" y="0"/>
          <a:ext cx="0" cy="0"/>
          <a:chOff x="0" y="0"/>
          <a:chExt cx="0" cy="0"/>
        </a:xfrm>
      </p:grpSpPr>
      <p:sp>
        <p:nvSpPr>
          <p:cNvPr id="432" name="Google Shape;432;g21c251aa104_0_80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33" name="Google Shape;433;g21c251aa104_0_80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pt-BR" sz="1050">
                <a:solidFill>
                  <a:schemeClr val="dk1"/>
                </a:solidFill>
                <a:highlight>
                  <a:srgbClr val="FFFFFF"/>
                </a:highlight>
                <a:latin typeface="Roboto"/>
                <a:ea typeface="Roboto"/>
                <a:cs typeface="Roboto"/>
                <a:sym typeface="Roboto"/>
              </a:rPr>
              <a:t>Objectives are clear, relevant and feasible? Contents and methodological approach are aligned with objectives?</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0" name="Shape 440"/>
        <p:cNvGrpSpPr/>
        <p:nvPr/>
      </p:nvGrpSpPr>
      <p:grpSpPr>
        <a:xfrm>
          <a:off x="0" y="0"/>
          <a:ext cx="0" cy="0"/>
          <a:chOff x="0" y="0"/>
          <a:chExt cx="0" cy="0"/>
        </a:xfrm>
      </p:grpSpPr>
      <p:sp>
        <p:nvSpPr>
          <p:cNvPr id="441" name="Google Shape;441;g21c251aa104_0_81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42" name="Google Shape;442;g21c251aa104_0_8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pt-BR" sz="1050">
                <a:solidFill>
                  <a:schemeClr val="dk1"/>
                </a:solidFill>
                <a:highlight>
                  <a:srgbClr val="FFFFFF"/>
                </a:highlight>
                <a:latin typeface="Roboto"/>
                <a:ea typeface="Roboto"/>
                <a:cs typeface="Roboto"/>
                <a:sym typeface="Roboto"/>
              </a:rPr>
              <a:t>Objectives are clear, relevant and feasible? Contents and methodological approach are aligned with objectives?</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9" name="Shape 449"/>
        <p:cNvGrpSpPr/>
        <p:nvPr/>
      </p:nvGrpSpPr>
      <p:grpSpPr>
        <a:xfrm>
          <a:off x="0" y="0"/>
          <a:ext cx="0" cy="0"/>
          <a:chOff x="0" y="0"/>
          <a:chExt cx="0" cy="0"/>
        </a:xfrm>
      </p:grpSpPr>
      <p:sp>
        <p:nvSpPr>
          <p:cNvPr id="450" name="Google Shape;450;g21c251aa104_0_69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51" name="Google Shape;451;g21c251aa104_0_69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9" name="Shape 459"/>
        <p:cNvGrpSpPr/>
        <p:nvPr/>
      </p:nvGrpSpPr>
      <p:grpSpPr>
        <a:xfrm>
          <a:off x="0" y="0"/>
          <a:ext cx="0" cy="0"/>
          <a:chOff x="0" y="0"/>
          <a:chExt cx="0" cy="0"/>
        </a:xfrm>
      </p:grpSpPr>
      <p:sp>
        <p:nvSpPr>
          <p:cNvPr id="460" name="Google Shape;460;g21c251aa104_0_75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61" name="Google Shape;461;g21c251aa104_0_7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8" name="Shape 478"/>
        <p:cNvGrpSpPr/>
        <p:nvPr/>
      </p:nvGrpSpPr>
      <p:grpSpPr>
        <a:xfrm>
          <a:off x="0" y="0"/>
          <a:ext cx="0" cy="0"/>
          <a:chOff x="0" y="0"/>
          <a:chExt cx="0" cy="0"/>
        </a:xfrm>
      </p:grpSpPr>
      <p:sp>
        <p:nvSpPr>
          <p:cNvPr id="479" name="Google Shape;479;g21c251aa104_0_87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80" name="Google Shape;480;g21c251aa104_0_87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 name="Shape 88"/>
        <p:cNvGrpSpPr/>
        <p:nvPr/>
      </p:nvGrpSpPr>
      <p:grpSpPr>
        <a:xfrm>
          <a:off x="0" y="0"/>
          <a:ext cx="0" cy="0"/>
          <a:chOff x="0" y="0"/>
          <a:chExt cx="0" cy="0"/>
        </a:xfrm>
      </p:grpSpPr>
      <p:sp>
        <p:nvSpPr>
          <p:cNvPr id="89" name="Google Shape;89;g21cb9d06a6d_12_18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0" name="Google Shape;90;g21cb9d06a6d_12_18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pt-BR" sz="1050">
                <a:solidFill>
                  <a:schemeClr val="dk1"/>
                </a:solidFill>
                <a:highlight>
                  <a:srgbClr val="FFFFFF"/>
                </a:highlight>
                <a:latin typeface="Roboto"/>
                <a:ea typeface="Roboto"/>
                <a:cs typeface="Roboto"/>
                <a:sym typeface="Roboto"/>
              </a:rPr>
              <a:t>Objectives are clear, relevant and feasible? Contents and methodological approach are aligned with objectives?</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8" name="Shape 488"/>
        <p:cNvGrpSpPr/>
        <p:nvPr/>
      </p:nvGrpSpPr>
      <p:grpSpPr>
        <a:xfrm>
          <a:off x="0" y="0"/>
          <a:ext cx="0" cy="0"/>
          <a:chOff x="0" y="0"/>
          <a:chExt cx="0" cy="0"/>
        </a:xfrm>
      </p:grpSpPr>
      <p:sp>
        <p:nvSpPr>
          <p:cNvPr id="489" name="Google Shape;489;g21c251aa104_0_7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90" name="Google Shape;490;g21c251aa104_0_7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pt-BR" sz="1050">
                <a:solidFill>
                  <a:schemeClr val="dk1"/>
                </a:solidFill>
                <a:highlight>
                  <a:srgbClr val="FFFFFF"/>
                </a:highlight>
                <a:latin typeface="Roboto"/>
                <a:ea typeface="Roboto"/>
                <a:cs typeface="Roboto"/>
                <a:sym typeface="Roboto"/>
              </a:rPr>
              <a:t>Objectives are clear, relevant and feasible? Contents and methodological approach are aligned with objectives?</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8" name="Shape 498"/>
        <p:cNvGrpSpPr/>
        <p:nvPr/>
      </p:nvGrpSpPr>
      <p:grpSpPr>
        <a:xfrm>
          <a:off x="0" y="0"/>
          <a:ext cx="0" cy="0"/>
          <a:chOff x="0" y="0"/>
          <a:chExt cx="0" cy="0"/>
        </a:xfrm>
      </p:grpSpPr>
      <p:sp>
        <p:nvSpPr>
          <p:cNvPr id="499" name="Google Shape;499;g21cb9d06a6d_12_3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00" name="Google Shape;500;g21cb9d06a6d_12_3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6" name="Shape 506"/>
        <p:cNvGrpSpPr/>
        <p:nvPr/>
      </p:nvGrpSpPr>
      <p:grpSpPr>
        <a:xfrm>
          <a:off x="0" y="0"/>
          <a:ext cx="0" cy="0"/>
          <a:chOff x="0" y="0"/>
          <a:chExt cx="0" cy="0"/>
        </a:xfrm>
      </p:grpSpPr>
      <p:sp>
        <p:nvSpPr>
          <p:cNvPr id="507" name="Google Shape;507;g21cb9d06a6d_12_34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08" name="Google Shape;508;g21cb9d06a6d_12_3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pt-BR" sz="1050">
                <a:solidFill>
                  <a:schemeClr val="dk1"/>
                </a:solidFill>
                <a:highlight>
                  <a:srgbClr val="FFFFFF"/>
                </a:highlight>
                <a:latin typeface="Roboto"/>
                <a:ea typeface="Roboto"/>
                <a:cs typeface="Roboto"/>
                <a:sym typeface="Roboto"/>
              </a:rPr>
              <a:t>Objectives are clear, relevant and feasible? Contents and methodological approach are aligned with objectives?</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8" name="Shape 518"/>
        <p:cNvGrpSpPr/>
        <p:nvPr/>
      </p:nvGrpSpPr>
      <p:grpSpPr>
        <a:xfrm>
          <a:off x="0" y="0"/>
          <a:ext cx="0" cy="0"/>
          <a:chOff x="0" y="0"/>
          <a:chExt cx="0" cy="0"/>
        </a:xfrm>
      </p:grpSpPr>
      <p:sp>
        <p:nvSpPr>
          <p:cNvPr id="519" name="Google Shape;519;g21cb9d06a6d_12_38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20" name="Google Shape;520;g21cb9d06a6d_12_38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pt-BR" sz="1050">
                <a:solidFill>
                  <a:schemeClr val="dk1"/>
                </a:solidFill>
                <a:highlight>
                  <a:srgbClr val="FFFFFF"/>
                </a:highlight>
                <a:latin typeface="Roboto"/>
                <a:ea typeface="Roboto"/>
                <a:cs typeface="Roboto"/>
                <a:sym typeface="Roboto"/>
              </a:rPr>
              <a:t>Objectives are clear, relevant and feasible? Contents and methodological approach are aligned with objectives?</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5" name="Shape 525"/>
        <p:cNvGrpSpPr/>
        <p:nvPr/>
      </p:nvGrpSpPr>
      <p:grpSpPr>
        <a:xfrm>
          <a:off x="0" y="0"/>
          <a:ext cx="0" cy="0"/>
          <a:chOff x="0" y="0"/>
          <a:chExt cx="0" cy="0"/>
        </a:xfrm>
      </p:grpSpPr>
      <p:sp>
        <p:nvSpPr>
          <p:cNvPr id="526" name="Google Shape;526;g21cb9d06a6d_12_34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27" name="Google Shape;527;g21cb9d06a6d_12_34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3" name="Shape 533"/>
        <p:cNvGrpSpPr/>
        <p:nvPr/>
      </p:nvGrpSpPr>
      <p:grpSpPr>
        <a:xfrm>
          <a:off x="0" y="0"/>
          <a:ext cx="0" cy="0"/>
          <a:chOff x="0" y="0"/>
          <a:chExt cx="0" cy="0"/>
        </a:xfrm>
      </p:grpSpPr>
      <p:sp>
        <p:nvSpPr>
          <p:cNvPr id="534" name="Google Shape;534;g21df7efdd37_2_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35" name="Google Shape;535;g21df7efdd37_2_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pt-BR" sz="1050">
                <a:solidFill>
                  <a:schemeClr val="dk1"/>
                </a:solidFill>
                <a:highlight>
                  <a:srgbClr val="FFFFFF"/>
                </a:highlight>
                <a:latin typeface="Roboto"/>
                <a:ea typeface="Roboto"/>
                <a:cs typeface="Roboto"/>
                <a:sym typeface="Roboto"/>
              </a:rPr>
              <a:t>Objectives are clear, relevant and feasible? Contents and methodological approach are aligned with objectives?</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5" name="Shape 545"/>
        <p:cNvGrpSpPr/>
        <p:nvPr/>
      </p:nvGrpSpPr>
      <p:grpSpPr>
        <a:xfrm>
          <a:off x="0" y="0"/>
          <a:ext cx="0" cy="0"/>
          <a:chOff x="0" y="0"/>
          <a:chExt cx="0" cy="0"/>
        </a:xfrm>
      </p:grpSpPr>
      <p:sp>
        <p:nvSpPr>
          <p:cNvPr id="546" name="Google Shape;546;g21cb9d06a6d_12_37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47" name="Google Shape;547;g21cb9d06a6d_12_37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pt-BR" sz="1050">
                <a:solidFill>
                  <a:schemeClr val="dk1"/>
                </a:solidFill>
                <a:highlight>
                  <a:srgbClr val="FFFFFF"/>
                </a:highlight>
                <a:latin typeface="Roboto"/>
                <a:ea typeface="Roboto"/>
                <a:cs typeface="Roboto"/>
                <a:sym typeface="Roboto"/>
              </a:rPr>
              <a:t>Objectives are clear, relevant and feasible? Contents and methodological approach are aligned with objectives?</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2" name="Shape 552"/>
        <p:cNvGrpSpPr/>
        <p:nvPr/>
      </p:nvGrpSpPr>
      <p:grpSpPr>
        <a:xfrm>
          <a:off x="0" y="0"/>
          <a:ext cx="0" cy="0"/>
          <a:chOff x="0" y="0"/>
          <a:chExt cx="0" cy="0"/>
        </a:xfrm>
      </p:grpSpPr>
      <p:sp>
        <p:nvSpPr>
          <p:cNvPr id="553" name="Google Shape;553;g21cb9d06a6d_12_25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54" name="Google Shape;554;g21cb9d06a6d_12_25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0" name="Shape 560"/>
        <p:cNvGrpSpPr/>
        <p:nvPr/>
      </p:nvGrpSpPr>
      <p:grpSpPr>
        <a:xfrm>
          <a:off x="0" y="0"/>
          <a:ext cx="0" cy="0"/>
          <a:chOff x="0" y="0"/>
          <a:chExt cx="0" cy="0"/>
        </a:xfrm>
      </p:grpSpPr>
      <p:sp>
        <p:nvSpPr>
          <p:cNvPr id="561" name="Google Shape;561;g21cb9d06a6d_12_25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62" name="Google Shape;562;g21cb9d06a6d_12_25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pt-BR" sz="1050">
                <a:solidFill>
                  <a:schemeClr val="dk1"/>
                </a:solidFill>
                <a:highlight>
                  <a:srgbClr val="FFFFFF"/>
                </a:highlight>
                <a:latin typeface="Roboto"/>
                <a:ea typeface="Roboto"/>
                <a:cs typeface="Roboto"/>
                <a:sym typeface="Roboto"/>
              </a:rPr>
              <a:t>Objectives are clear, relevant and feasible? Contents and methodological approach are aligned with objectives?</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8" name="Shape 568"/>
        <p:cNvGrpSpPr/>
        <p:nvPr/>
      </p:nvGrpSpPr>
      <p:grpSpPr>
        <a:xfrm>
          <a:off x="0" y="0"/>
          <a:ext cx="0" cy="0"/>
          <a:chOff x="0" y="0"/>
          <a:chExt cx="0" cy="0"/>
        </a:xfrm>
      </p:grpSpPr>
      <p:sp>
        <p:nvSpPr>
          <p:cNvPr id="569" name="Google Shape;569;g21cb9d06a6d_12_26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70" name="Google Shape;570;g21cb9d06a6d_12_26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 name="Shape 95"/>
        <p:cNvGrpSpPr/>
        <p:nvPr/>
      </p:nvGrpSpPr>
      <p:grpSpPr>
        <a:xfrm>
          <a:off x="0" y="0"/>
          <a:ext cx="0" cy="0"/>
          <a:chOff x="0" y="0"/>
          <a:chExt cx="0" cy="0"/>
        </a:xfrm>
      </p:grpSpPr>
      <p:sp>
        <p:nvSpPr>
          <p:cNvPr id="96" name="Google Shape;96;g21cb9d06a6d_12_6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7" name="Google Shape;97;g21cb9d06a6d_12_6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5" name="Shape 575"/>
        <p:cNvGrpSpPr/>
        <p:nvPr/>
      </p:nvGrpSpPr>
      <p:grpSpPr>
        <a:xfrm>
          <a:off x="0" y="0"/>
          <a:ext cx="0" cy="0"/>
          <a:chOff x="0" y="0"/>
          <a:chExt cx="0" cy="0"/>
        </a:xfrm>
      </p:grpSpPr>
      <p:sp>
        <p:nvSpPr>
          <p:cNvPr id="576" name="Google Shape;576;g145f37fcd55_0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77" name="Google Shape;577;g145f37fcd55_0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 name="Shape 103"/>
        <p:cNvGrpSpPr/>
        <p:nvPr/>
      </p:nvGrpSpPr>
      <p:grpSpPr>
        <a:xfrm>
          <a:off x="0" y="0"/>
          <a:ext cx="0" cy="0"/>
          <a:chOff x="0" y="0"/>
          <a:chExt cx="0" cy="0"/>
        </a:xfrm>
      </p:grpSpPr>
      <p:sp>
        <p:nvSpPr>
          <p:cNvPr id="104" name="Google Shape;104;g21a85fb4591_0_2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5" name="Google Shape;105;g21a85fb4591_0_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pt-BR" sz="1050">
                <a:solidFill>
                  <a:schemeClr val="dk1"/>
                </a:solidFill>
                <a:highlight>
                  <a:srgbClr val="FFFFFF"/>
                </a:highlight>
                <a:latin typeface="Roboto"/>
                <a:ea typeface="Roboto"/>
                <a:cs typeface="Roboto"/>
                <a:sym typeface="Roboto"/>
              </a:rPr>
              <a:t>Objectives are clear, relevant and feasible? Contents and methodological approach are aligned with objectives?</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 name="Shape 113"/>
        <p:cNvGrpSpPr/>
        <p:nvPr/>
      </p:nvGrpSpPr>
      <p:grpSpPr>
        <a:xfrm>
          <a:off x="0" y="0"/>
          <a:ext cx="0" cy="0"/>
          <a:chOff x="0" y="0"/>
          <a:chExt cx="0" cy="0"/>
        </a:xfrm>
      </p:grpSpPr>
      <p:sp>
        <p:nvSpPr>
          <p:cNvPr id="114" name="Google Shape;114;g21c251aa104_0_66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5" name="Google Shape;115;g21c251aa104_0_6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pt-BR" sz="1050">
                <a:solidFill>
                  <a:schemeClr val="dk1"/>
                </a:solidFill>
                <a:highlight>
                  <a:srgbClr val="FFFFFF"/>
                </a:highlight>
                <a:latin typeface="Roboto"/>
                <a:ea typeface="Roboto"/>
                <a:cs typeface="Roboto"/>
                <a:sym typeface="Roboto"/>
              </a:rPr>
              <a:t>Objectives are clear, relevant and feasible? Contents and methodological approach are aligned with objectives?</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 name="Shape 123"/>
        <p:cNvGrpSpPr/>
        <p:nvPr/>
      </p:nvGrpSpPr>
      <p:grpSpPr>
        <a:xfrm>
          <a:off x="0" y="0"/>
          <a:ext cx="0" cy="0"/>
          <a:chOff x="0" y="0"/>
          <a:chExt cx="0" cy="0"/>
        </a:xfrm>
      </p:grpSpPr>
      <p:sp>
        <p:nvSpPr>
          <p:cNvPr id="124" name="Google Shape;124;g21c251aa104_0_67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5" name="Google Shape;125;g21c251aa104_0_67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pt-BR" sz="1050">
                <a:solidFill>
                  <a:schemeClr val="dk1"/>
                </a:solidFill>
                <a:highlight>
                  <a:srgbClr val="FFFFFF"/>
                </a:highlight>
                <a:latin typeface="Roboto"/>
                <a:ea typeface="Roboto"/>
                <a:cs typeface="Roboto"/>
                <a:sym typeface="Roboto"/>
              </a:rPr>
              <a:t>Objectives are clear, relevant and feasible? Contents and methodological approach are aligned with objectives?</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2" name="Shape 132"/>
        <p:cNvGrpSpPr/>
        <p:nvPr/>
      </p:nvGrpSpPr>
      <p:grpSpPr>
        <a:xfrm>
          <a:off x="0" y="0"/>
          <a:ext cx="0" cy="0"/>
          <a:chOff x="0" y="0"/>
          <a:chExt cx="0" cy="0"/>
        </a:xfrm>
      </p:grpSpPr>
      <p:sp>
        <p:nvSpPr>
          <p:cNvPr id="133" name="Google Shape;133;g21c251aa104_0_33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4" name="Google Shape;134;g21c251aa104_0_33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pt-BR" sz="1050">
                <a:solidFill>
                  <a:schemeClr val="dk1"/>
                </a:solidFill>
                <a:highlight>
                  <a:srgbClr val="FFFFFF"/>
                </a:highlight>
                <a:latin typeface="Roboto"/>
                <a:ea typeface="Roboto"/>
                <a:cs typeface="Roboto"/>
                <a:sym typeface="Roboto"/>
              </a:rPr>
              <a:t>Objectives are clear, relevant and feasible? Contents and methodological approach are aligned with objectives?</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2" name="Shape 142"/>
        <p:cNvGrpSpPr/>
        <p:nvPr/>
      </p:nvGrpSpPr>
      <p:grpSpPr>
        <a:xfrm>
          <a:off x="0" y="0"/>
          <a:ext cx="0" cy="0"/>
          <a:chOff x="0" y="0"/>
          <a:chExt cx="0" cy="0"/>
        </a:xfrm>
      </p:grpSpPr>
      <p:sp>
        <p:nvSpPr>
          <p:cNvPr id="143" name="Google Shape;143;g21c251aa104_0_34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4" name="Google Shape;144;g21c251aa104_0_34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pt-BR" sz="1050">
                <a:solidFill>
                  <a:schemeClr val="dk1"/>
                </a:solidFill>
                <a:highlight>
                  <a:srgbClr val="FFFFFF"/>
                </a:highlight>
                <a:latin typeface="Roboto"/>
                <a:ea typeface="Roboto"/>
                <a:cs typeface="Roboto"/>
                <a:sym typeface="Roboto"/>
              </a:rPr>
              <a:t>Objectives are clear, relevant and feasible? Contents and methodological approach are aligned with objectives?</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and Content" type="obj">
  <p:cSld name="OBJECT">
    <p:spTree>
      <p:nvGrpSpPr>
        <p:cNvPr id="50" name="Shape 50"/>
        <p:cNvGrpSpPr/>
        <p:nvPr/>
      </p:nvGrpSpPr>
      <p:grpSpPr>
        <a:xfrm>
          <a:off x="0" y="0"/>
          <a:ext cx="0" cy="0"/>
          <a:chOff x="0" y="0"/>
          <a:chExt cx="0" cy="0"/>
        </a:xfrm>
      </p:grpSpPr>
      <p:cxnSp>
        <p:nvCxnSpPr>
          <p:cNvPr id="51" name="Google Shape;51;p13"/>
          <p:cNvCxnSpPr/>
          <p:nvPr/>
        </p:nvCxnSpPr>
        <p:spPr>
          <a:xfrm>
            <a:off x="914400" y="1122760"/>
            <a:ext cx="7315200" cy="0"/>
          </a:xfrm>
          <a:prstGeom prst="straightConnector1">
            <a:avLst/>
          </a:prstGeom>
          <a:noFill/>
          <a:ln cap="flat" cmpd="sng" w="25400">
            <a:solidFill>
              <a:schemeClr val="dk1"/>
            </a:solidFill>
            <a:prstDash val="dot"/>
            <a:round/>
            <a:headEnd len="sm" w="sm" type="none"/>
            <a:tailEnd len="sm" w="sm" type="none"/>
          </a:ln>
        </p:spPr>
      </p:cxnSp>
      <p:sp>
        <p:nvSpPr>
          <p:cNvPr id="52" name="Google Shape;52;p13"/>
          <p:cNvSpPr/>
          <p:nvPr/>
        </p:nvSpPr>
        <p:spPr>
          <a:xfrm>
            <a:off x="0" y="1"/>
            <a:ext cx="9144000" cy="89400"/>
          </a:xfrm>
          <a:prstGeom prst="rect">
            <a:avLst/>
          </a:prstGeom>
          <a:solidFill>
            <a:srgbClr val="FF5000"/>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FFFFFF"/>
              </a:solidFill>
              <a:latin typeface="Georgia"/>
              <a:ea typeface="Georgia"/>
              <a:cs typeface="Georgia"/>
              <a:sym typeface="Georgia"/>
            </a:endParaRPr>
          </a:p>
        </p:txBody>
      </p:sp>
      <p:cxnSp>
        <p:nvCxnSpPr>
          <p:cNvPr id="53" name="Google Shape;53;p13"/>
          <p:cNvCxnSpPr/>
          <p:nvPr/>
        </p:nvCxnSpPr>
        <p:spPr>
          <a:xfrm>
            <a:off x="914400" y="4743450"/>
            <a:ext cx="7315200" cy="0"/>
          </a:xfrm>
          <a:prstGeom prst="straightConnector1">
            <a:avLst/>
          </a:prstGeom>
          <a:noFill/>
          <a:ln cap="flat" cmpd="sng" w="12700">
            <a:solidFill>
              <a:schemeClr val="dk1"/>
            </a:solidFill>
            <a:prstDash val="dot"/>
            <a:round/>
            <a:headEnd len="sm" w="sm" type="none"/>
            <a:tailEnd len="sm" w="sm" type="none"/>
          </a:ln>
        </p:spPr>
      </p:cxnSp>
      <p:pic>
        <p:nvPicPr>
          <p:cNvPr id="54" name="Google Shape;54;p13"/>
          <p:cNvPicPr preferRelativeResize="0"/>
          <p:nvPr/>
        </p:nvPicPr>
        <p:blipFill rotWithShape="1">
          <a:blip r:embed="rId2">
            <a:alphaModFix/>
          </a:blip>
          <a:srcRect b="0" l="0" r="85490" t="0"/>
          <a:stretch/>
        </p:blipFill>
        <p:spPr>
          <a:xfrm>
            <a:off x="8515350" y="228601"/>
            <a:ext cx="287338" cy="457199"/>
          </a:xfrm>
          <a:prstGeom prst="rect">
            <a:avLst/>
          </a:prstGeom>
          <a:noFill/>
          <a:ln>
            <a:noFill/>
          </a:ln>
        </p:spPr>
      </p:pic>
      <p:sp>
        <p:nvSpPr>
          <p:cNvPr id="55" name="Google Shape;55;p13"/>
          <p:cNvSpPr txBox="1"/>
          <p:nvPr>
            <p:ph type="title"/>
          </p:nvPr>
        </p:nvSpPr>
        <p:spPr>
          <a:xfrm>
            <a:off x="914400" y="685800"/>
            <a:ext cx="7772400" cy="320100"/>
          </a:xfrm>
          <a:prstGeom prst="rect">
            <a:avLst/>
          </a:prstGeom>
          <a:noFill/>
          <a:ln>
            <a:noFill/>
          </a:ln>
        </p:spPr>
        <p:txBody>
          <a:bodyPr anchorCtr="0" anchor="t" bIns="34275" lIns="0" spcFirstLastPara="1" rIns="0" wrap="square" tIns="34275">
            <a:noAutofit/>
          </a:bodyPr>
          <a:lstStyle>
            <a:lvl1pPr lvl="0" rtl="0" algn="l">
              <a:lnSpc>
                <a:spcPct val="90000"/>
              </a:lnSpc>
              <a:spcBef>
                <a:spcPts val="0"/>
              </a:spcBef>
              <a:spcAft>
                <a:spcPts val="0"/>
              </a:spcAft>
              <a:buSzPts val="3300"/>
              <a:buNone/>
              <a:defRPr sz="2400">
                <a:latin typeface="Arial"/>
                <a:ea typeface="Arial"/>
                <a:cs typeface="Arial"/>
                <a:sym typeface="Arial"/>
              </a:defRPr>
            </a:lvl1pPr>
            <a:lvl2pPr lvl="1" rtl="0" algn="l">
              <a:lnSpc>
                <a:spcPct val="100000"/>
              </a:lnSpc>
              <a:spcBef>
                <a:spcPts val="0"/>
              </a:spcBef>
              <a:spcAft>
                <a:spcPts val="0"/>
              </a:spcAft>
              <a:buSzPts val="1100"/>
              <a:buNone/>
              <a:defRPr/>
            </a:lvl2pPr>
            <a:lvl3pPr lvl="2" rtl="0" algn="l">
              <a:lnSpc>
                <a:spcPct val="100000"/>
              </a:lnSpc>
              <a:spcBef>
                <a:spcPts val="0"/>
              </a:spcBef>
              <a:spcAft>
                <a:spcPts val="0"/>
              </a:spcAft>
              <a:buSzPts val="1100"/>
              <a:buNone/>
              <a:defRPr/>
            </a:lvl3pPr>
            <a:lvl4pPr lvl="3" rtl="0" algn="l">
              <a:lnSpc>
                <a:spcPct val="100000"/>
              </a:lnSpc>
              <a:spcBef>
                <a:spcPts val="0"/>
              </a:spcBef>
              <a:spcAft>
                <a:spcPts val="0"/>
              </a:spcAft>
              <a:buSzPts val="1100"/>
              <a:buNone/>
              <a:defRPr/>
            </a:lvl4pPr>
            <a:lvl5pPr lvl="4" rtl="0" algn="l">
              <a:lnSpc>
                <a:spcPct val="100000"/>
              </a:lnSpc>
              <a:spcBef>
                <a:spcPts val="0"/>
              </a:spcBef>
              <a:spcAft>
                <a:spcPts val="0"/>
              </a:spcAft>
              <a:buSzPts val="1100"/>
              <a:buNone/>
              <a:defRPr/>
            </a:lvl5pPr>
            <a:lvl6pPr lvl="5" rtl="0" algn="l">
              <a:lnSpc>
                <a:spcPct val="100000"/>
              </a:lnSpc>
              <a:spcBef>
                <a:spcPts val="0"/>
              </a:spcBef>
              <a:spcAft>
                <a:spcPts val="0"/>
              </a:spcAft>
              <a:buSzPts val="1100"/>
              <a:buNone/>
              <a:defRPr/>
            </a:lvl6pPr>
            <a:lvl7pPr lvl="6" rtl="0" algn="l">
              <a:lnSpc>
                <a:spcPct val="100000"/>
              </a:lnSpc>
              <a:spcBef>
                <a:spcPts val="0"/>
              </a:spcBef>
              <a:spcAft>
                <a:spcPts val="0"/>
              </a:spcAft>
              <a:buSzPts val="1100"/>
              <a:buNone/>
              <a:defRPr/>
            </a:lvl7pPr>
            <a:lvl8pPr lvl="7" rtl="0" algn="l">
              <a:lnSpc>
                <a:spcPct val="100000"/>
              </a:lnSpc>
              <a:spcBef>
                <a:spcPts val="0"/>
              </a:spcBef>
              <a:spcAft>
                <a:spcPts val="0"/>
              </a:spcAft>
              <a:buSzPts val="1100"/>
              <a:buNone/>
              <a:defRPr/>
            </a:lvl8pPr>
            <a:lvl9pPr lvl="8" rtl="0" algn="l">
              <a:lnSpc>
                <a:spcPct val="100000"/>
              </a:lnSpc>
              <a:spcBef>
                <a:spcPts val="0"/>
              </a:spcBef>
              <a:spcAft>
                <a:spcPts val="0"/>
              </a:spcAft>
              <a:buSzPts val="1100"/>
              <a:buNone/>
              <a:defRPr/>
            </a:lvl9pPr>
          </a:lstStyle>
          <a:p/>
        </p:txBody>
      </p:sp>
      <p:sp>
        <p:nvSpPr>
          <p:cNvPr id="56" name="Google Shape;56;p13"/>
          <p:cNvSpPr txBox="1"/>
          <p:nvPr>
            <p:ph idx="1" type="body"/>
          </p:nvPr>
        </p:nvSpPr>
        <p:spPr>
          <a:xfrm>
            <a:off x="914400" y="1255757"/>
            <a:ext cx="7315200" cy="3430500"/>
          </a:xfrm>
          <a:prstGeom prst="rect">
            <a:avLst/>
          </a:prstGeom>
          <a:noFill/>
          <a:ln>
            <a:noFill/>
          </a:ln>
        </p:spPr>
        <p:txBody>
          <a:bodyPr anchorCtr="0" anchor="t" bIns="34275" lIns="0" spcFirstLastPara="1" rIns="0" wrap="square" tIns="34275">
            <a:normAutofit/>
          </a:bodyPr>
          <a:lstStyle>
            <a:lvl1pPr indent="-228600" lvl="0" marL="457200" rtl="0" algn="l">
              <a:lnSpc>
                <a:spcPct val="90000"/>
              </a:lnSpc>
              <a:spcBef>
                <a:spcPts val="800"/>
              </a:spcBef>
              <a:spcAft>
                <a:spcPts val="0"/>
              </a:spcAft>
              <a:buSzPts val="2100"/>
              <a:buFont typeface="Arial"/>
              <a:buNone/>
              <a:defRPr sz="1500">
                <a:solidFill>
                  <a:schemeClr val="accent1"/>
                </a:solidFill>
                <a:latin typeface="Arial"/>
                <a:ea typeface="Arial"/>
                <a:cs typeface="Arial"/>
                <a:sym typeface="Arial"/>
              </a:defRPr>
            </a:lvl1pPr>
            <a:lvl2pPr indent="-228600" lvl="1" marL="914400" rtl="0" algn="l">
              <a:lnSpc>
                <a:spcPct val="90000"/>
              </a:lnSpc>
              <a:spcBef>
                <a:spcPts val="400"/>
              </a:spcBef>
              <a:spcAft>
                <a:spcPts val="0"/>
              </a:spcAft>
              <a:buSzPts val="1800"/>
              <a:buNone/>
              <a:defRPr i="1" sz="1500"/>
            </a:lvl2pPr>
            <a:lvl3pPr indent="-228600" lvl="2" marL="1371600" rtl="0" algn="l">
              <a:lnSpc>
                <a:spcPct val="90000"/>
              </a:lnSpc>
              <a:spcBef>
                <a:spcPts val="200"/>
              </a:spcBef>
              <a:spcAft>
                <a:spcPts val="0"/>
              </a:spcAft>
              <a:buSzPts val="1500"/>
              <a:buFont typeface="Calibri"/>
              <a:buNone/>
              <a:defRPr sz="1500"/>
            </a:lvl3pPr>
            <a:lvl4pPr indent="-228600" lvl="3" marL="1828800" rtl="0" algn="l">
              <a:lnSpc>
                <a:spcPct val="90000"/>
              </a:lnSpc>
              <a:spcBef>
                <a:spcPts val="700"/>
              </a:spcBef>
              <a:spcAft>
                <a:spcPts val="0"/>
              </a:spcAft>
              <a:buSzPts val="1400"/>
              <a:buNone/>
              <a:defRPr b="1" sz="800" cap="none">
                <a:solidFill>
                  <a:schemeClr val="accent1"/>
                </a:solidFill>
                <a:latin typeface="Arial"/>
                <a:ea typeface="Arial"/>
                <a:cs typeface="Arial"/>
                <a:sym typeface="Arial"/>
              </a:defRPr>
            </a:lvl4pPr>
            <a:lvl5pPr indent="-317500" lvl="4" marL="2286000" rtl="0" algn="l">
              <a:lnSpc>
                <a:spcPct val="90000"/>
              </a:lnSpc>
              <a:spcBef>
                <a:spcPts val="400"/>
              </a:spcBef>
              <a:spcAft>
                <a:spcPts val="0"/>
              </a:spcAft>
              <a:buClr>
                <a:schemeClr val="dk1"/>
              </a:buClr>
              <a:buSzPts val="1400"/>
              <a:buFont typeface="Arial"/>
              <a:buChar char="•"/>
              <a:defRPr i="1" sz="1100">
                <a:latin typeface="Arial"/>
                <a:ea typeface="Arial"/>
                <a:cs typeface="Arial"/>
                <a:sym typeface="Arial"/>
              </a:defRPr>
            </a:lvl5pPr>
            <a:lvl6pPr indent="-317500" lvl="5" marL="2743200" rtl="0" algn="l">
              <a:lnSpc>
                <a:spcPct val="90000"/>
              </a:lnSpc>
              <a:spcBef>
                <a:spcPts val="400"/>
              </a:spcBef>
              <a:spcAft>
                <a:spcPts val="0"/>
              </a:spcAft>
              <a:buSzPts val="1400"/>
              <a:buChar char="■"/>
              <a:defRPr/>
            </a:lvl6pPr>
            <a:lvl7pPr indent="-317500" lvl="6" marL="3200400" rtl="0" algn="l">
              <a:lnSpc>
                <a:spcPct val="90000"/>
              </a:lnSpc>
              <a:spcBef>
                <a:spcPts val="400"/>
              </a:spcBef>
              <a:spcAft>
                <a:spcPts val="0"/>
              </a:spcAft>
              <a:buSzPts val="1400"/>
              <a:buChar char="●"/>
              <a:defRPr/>
            </a:lvl7pPr>
            <a:lvl8pPr indent="-317500" lvl="7" marL="3657600" rtl="0" algn="l">
              <a:lnSpc>
                <a:spcPct val="90000"/>
              </a:lnSpc>
              <a:spcBef>
                <a:spcPts val="400"/>
              </a:spcBef>
              <a:spcAft>
                <a:spcPts val="0"/>
              </a:spcAft>
              <a:buSzPts val="1400"/>
              <a:buChar char="○"/>
              <a:defRPr/>
            </a:lvl8pPr>
            <a:lvl9pPr indent="-317500" lvl="8" marL="4114800" rtl="0" algn="l">
              <a:lnSpc>
                <a:spcPct val="90000"/>
              </a:lnSpc>
              <a:spcBef>
                <a:spcPts val="400"/>
              </a:spcBef>
              <a:spcAft>
                <a:spcPts val="0"/>
              </a:spcAft>
              <a:buSzPts val="1400"/>
              <a:buChar char="■"/>
              <a:defRPr/>
            </a:lvl9pPr>
          </a:lstStyle>
          <a:p/>
        </p:txBody>
      </p:sp>
      <p:sp>
        <p:nvSpPr>
          <p:cNvPr id="57" name="Google Shape;57;p13"/>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rtl="0" algn="l">
              <a:lnSpc>
                <a:spcPct val="100000"/>
              </a:lnSpc>
              <a:spcBef>
                <a:spcPts val="0"/>
              </a:spcBef>
              <a:spcAft>
                <a:spcPts val="0"/>
              </a:spcAft>
              <a:buSzPts val="1100"/>
              <a:buChar char="●"/>
              <a:defRPr sz="1100"/>
            </a:lvl1pPr>
            <a:lvl2pPr lvl="1" rtl="0" algn="l">
              <a:lnSpc>
                <a:spcPct val="100000"/>
              </a:lnSpc>
              <a:spcBef>
                <a:spcPts val="0"/>
              </a:spcBef>
              <a:spcAft>
                <a:spcPts val="0"/>
              </a:spcAft>
              <a:buSzPts val="1100"/>
              <a:buChar char="○"/>
              <a:defRPr sz="1100"/>
            </a:lvl2pPr>
            <a:lvl3pPr lvl="2" rtl="0" algn="l">
              <a:lnSpc>
                <a:spcPct val="100000"/>
              </a:lnSpc>
              <a:spcBef>
                <a:spcPts val="0"/>
              </a:spcBef>
              <a:spcAft>
                <a:spcPts val="0"/>
              </a:spcAft>
              <a:buSzPts val="1100"/>
              <a:buChar char="■"/>
              <a:defRPr sz="1100"/>
            </a:lvl3pPr>
            <a:lvl4pPr lvl="3" rtl="0" algn="l">
              <a:lnSpc>
                <a:spcPct val="100000"/>
              </a:lnSpc>
              <a:spcBef>
                <a:spcPts val="0"/>
              </a:spcBef>
              <a:spcAft>
                <a:spcPts val="0"/>
              </a:spcAft>
              <a:buSzPts val="1100"/>
              <a:buChar char="●"/>
              <a:defRPr sz="1100"/>
            </a:lvl4pPr>
            <a:lvl5pPr lvl="4" rtl="0" algn="l">
              <a:lnSpc>
                <a:spcPct val="100000"/>
              </a:lnSpc>
              <a:spcBef>
                <a:spcPts val="0"/>
              </a:spcBef>
              <a:spcAft>
                <a:spcPts val="0"/>
              </a:spcAft>
              <a:buSzPts val="1100"/>
              <a:buChar char="○"/>
              <a:defRPr sz="1100"/>
            </a:lvl5pPr>
            <a:lvl6pPr lvl="5" rtl="0" algn="l">
              <a:lnSpc>
                <a:spcPct val="100000"/>
              </a:lnSpc>
              <a:spcBef>
                <a:spcPts val="0"/>
              </a:spcBef>
              <a:spcAft>
                <a:spcPts val="0"/>
              </a:spcAft>
              <a:buSzPts val="1100"/>
              <a:buChar char="■"/>
              <a:defRPr sz="1100"/>
            </a:lvl6pPr>
            <a:lvl7pPr lvl="6" rtl="0" algn="l">
              <a:lnSpc>
                <a:spcPct val="100000"/>
              </a:lnSpc>
              <a:spcBef>
                <a:spcPts val="0"/>
              </a:spcBef>
              <a:spcAft>
                <a:spcPts val="0"/>
              </a:spcAft>
              <a:buSzPts val="1100"/>
              <a:buChar char="●"/>
              <a:defRPr sz="1100"/>
            </a:lvl7pPr>
            <a:lvl8pPr lvl="7" rtl="0" algn="l">
              <a:lnSpc>
                <a:spcPct val="100000"/>
              </a:lnSpc>
              <a:spcBef>
                <a:spcPts val="0"/>
              </a:spcBef>
              <a:spcAft>
                <a:spcPts val="0"/>
              </a:spcAft>
              <a:buSzPts val="1100"/>
              <a:buChar char="○"/>
              <a:defRPr sz="1100"/>
            </a:lvl8pPr>
            <a:lvl9pPr lvl="8" rtl="0" algn="l">
              <a:lnSpc>
                <a:spcPct val="100000"/>
              </a:lnSpc>
              <a:spcBef>
                <a:spcPts val="0"/>
              </a:spcBef>
              <a:spcAft>
                <a:spcPts val="0"/>
              </a:spcAft>
              <a:buSzPts val="1100"/>
              <a:buChar char="■"/>
              <a:defRPr sz="1100"/>
            </a:lvl9pPr>
          </a:lstStyle>
          <a:p/>
        </p:txBody>
      </p:sp>
      <p:sp>
        <p:nvSpPr>
          <p:cNvPr id="58" name="Google Shape;58;p13"/>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rtl="0" algn="ctr">
              <a:lnSpc>
                <a:spcPct val="100000"/>
              </a:lnSpc>
              <a:spcBef>
                <a:spcPts val="0"/>
              </a:spcBef>
              <a:spcAft>
                <a:spcPts val="0"/>
              </a:spcAft>
              <a:buSzPts val="1100"/>
              <a:buChar char="●"/>
              <a:defRPr sz="1100"/>
            </a:lvl1pPr>
            <a:lvl2pPr lvl="1" rtl="0" algn="l">
              <a:lnSpc>
                <a:spcPct val="100000"/>
              </a:lnSpc>
              <a:spcBef>
                <a:spcPts val="0"/>
              </a:spcBef>
              <a:spcAft>
                <a:spcPts val="0"/>
              </a:spcAft>
              <a:buSzPts val="1100"/>
              <a:buChar char="○"/>
              <a:defRPr sz="1100"/>
            </a:lvl2pPr>
            <a:lvl3pPr lvl="2" rtl="0" algn="l">
              <a:lnSpc>
                <a:spcPct val="100000"/>
              </a:lnSpc>
              <a:spcBef>
                <a:spcPts val="0"/>
              </a:spcBef>
              <a:spcAft>
                <a:spcPts val="0"/>
              </a:spcAft>
              <a:buSzPts val="1100"/>
              <a:buChar char="■"/>
              <a:defRPr sz="1100"/>
            </a:lvl3pPr>
            <a:lvl4pPr lvl="3" rtl="0" algn="l">
              <a:lnSpc>
                <a:spcPct val="100000"/>
              </a:lnSpc>
              <a:spcBef>
                <a:spcPts val="0"/>
              </a:spcBef>
              <a:spcAft>
                <a:spcPts val="0"/>
              </a:spcAft>
              <a:buSzPts val="1100"/>
              <a:buChar char="●"/>
              <a:defRPr sz="1100"/>
            </a:lvl4pPr>
            <a:lvl5pPr lvl="4" rtl="0" algn="l">
              <a:lnSpc>
                <a:spcPct val="100000"/>
              </a:lnSpc>
              <a:spcBef>
                <a:spcPts val="0"/>
              </a:spcBef>
              <a:spcAft>
                <a:spcPts val="0"/>
              </a:spcAft>
              <a:buSzPts val="1100"/>
              <a:buChar char="○"/>
              <a:defRPr sz="1100"/>
            </a:lvl5pPr>
            <a:lvl6pPr lvl="5" rtl="0" algn="l">
              <a:lnSpc>
                <a:spcPct val="100000"/>
              </a:lnSpc>
              <a:spcBef>
                <a:spcPts val="0"/>
              </a:spcBef>
              <a:spcAft>
                <a:spcPts val="0"/>
              </a:spcAft>
              <a:buSzPts val="1100"/>
              <a:buChar char="■"/>
              <a:defRPr sz="1100"/>
            </a:lvl6pPr>
            <a:lvl7pPr lvl="6" rtl="0" algn="l">
              <a:lnSpc>
                <a:spcPct val="100000"/>
              </a:lnSpc>
              <a:spcBef>
                <a:spcPts val="0"/>
              </a:spcBef>
              <a:spcAft>
                <a:spcPts val="0"/>
              </a:spcAft>
              <a:buSzPts val="1100"/>
              <a:buChar char="●"/>
              <a:defRPr sz="1100"/>
            </a:lvl7pPr>
            <a:lvl8pPr lvl="7" rtl="0" algn="l">
              <a:lnSpc>
                <a:spcPct val="100000"/>
              </a:lnSpc>
              <a:spcBef>
                <a:spcPts val="0"/>
              </a:spcBef>
              <a:spcAft>
                <a:spcPts val="0"/>
              </a:spcAft>
              <a:buSzPts val="1100"/>
              <a:buChar char="○"/>
              <a:defRPr sz="1100"/>
            </a:lvl8pPr>
            <a:lvl9pPr lvl="8" rtl="0" algn="l">
              <a:lnSpc>
                <a:spcPct val="100000"/>
              </a:lnSpc>
              <a:spcBef>
                <a:spcPts val="0"/>
              </a:spcBef>
              <a:spcAft>
                <a:spcPts val="0"/>
              </a:spcAft>
              <a:buSzPts val="1100"/>
              <a:buChar char="■"/>
              <a:defRPr sz="1100"/>
            </a:lvl9pPr>
          </a:lstStyle>
          <a:p/>
        </p:txBody>
      </p:sp>
      <p:sp>
        <p:nvSpPr>
          <p:cNvPr id="59" name="Google Shape;59;p13"/>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rtl="0" algn="r">
              <a:lnSpc>
                <a:spcPct val="100000"/>
              </a:lnSpc>
              <a:spcBef>
                <a:spcPts val="0"/>
              </a:spcBef>
              <a:spcAft>
                <a:spcPts val="0"/>
              </a:spcAft>
              <a:buSzPts val="900"/>
              <a:buNone/>
              <a:defRPr b="0" i="0" sz="900" u="none" cap="none" strike="noStrike">
                <a:solidFill>
                  <a:srgbClr val="888888"/>
                </a:solidFill>
                <a:latin typeface="Calibri"/>
                <a:ea typeface="Calibri"/>
                <a:cs typeface="Calibri"/>
                <a:sym typeface="Calibri"/>
              </a:defRPr>
            </a:lvl1pPr>
            <a:lvl2pPr indent="0" lvl="1" marL="0" rtl="0" algn="r">
              <a:lnSpc>
                <a:spcPct val="100000"/>
              </a:lnSpc>
              <a:spcBef>
                <a:spcPts val="0"/>
              </a:spcBef>
              <a:spcAft>
                <a:spcPts val="0"/>
              </a:spcAft>
              <a:buSzPts val="900"/>
              <a:buNone/>
              <a:defRPr b="0" i="0" sz="900" u="none" cap="none" strike="noStrike">
                <a:solidFill>
                  <a:srgbClr val="888888"/>
                </a:solidFill>
                <a:latin typeface="Calibri"/>
                <a:ea typeface="Calibri"/>
                <a:cs typeface="Calibri"/>
                <a:sym typeface="Calibri"/>
              </a:defRPr>
            </a:lvl2pPr>
            <a:lvl3pPr indent="0" lvl="2" marL="0" rtl="0" algn="r">
              <a:lnSpc>
                <a:spcPct val="100000"/>
              </a:lnSpc>
              <a:spcBef>
                <a:spcPts val="0"/>
              </a:spcBef>
              <a:spcAft>
                <a:spcPts val="0"/>
              </a:spcAft>
              <a:buSzPts val="900"/>
              <a:buNone/>
              <a:defRPr b="0" i="0" sz="900" u="none" cap="none" strike="noStrike">
                <a:solidFill>
                  <a:srgbClr val="888888"/>
                </a:solidFill>
                <a:latin typeface="Calibri"/>
                <a:ea typeface="Calibri"/>
                <a:cs typeface="Calibri"/>
                <a:sym typeface="Calibri"/>
              </a:defRPr>
            </a:lvl3pPr>
            <a:lvl4pPr indent="0" lvl="3" marL="0" rtl="0" algn="r">
              <a:lnSpc>
                <a:spcPct val="100000"/>
              </a:lnSpc>
              <a:spcBef>
                <a:spcPts val="0"/>
              </a:spcBef>
              <a:spcAft>
                <a:spcPts val="0"/>
              </a:spcAft>
              <a:buSzPts val="900"/>
              <a:buNone/>
              <a:defRPr b="0" i="0" sz="900" u="none" cap="none" strike="noStrike">
                <a:solidFill>
                  <a:srgbClr val="888888"/>
                </a:solidFill>
                <a:latin typeface="Calibri"/>
                <a:ea typeface="Calibri"/>
                <a:cs typeface="Calibri"/>
                <a:sym typeface="Calibri"/>
              </a:defRPr>
            </a:lvl4pPr>
            <a:lvl5pPr indent="0" lvl="4" marL="0" rtl="0" algn="r">
              <a:lnSpc>
                <a:spcPct val="100000"/>
              </a:lnSpc>
              <a:spcBef>
                <a:spcPts val="0"/>
              </a:spcBef>
              <a:spcAft>
                <a:spcPts val="0"/>
              </a:spcAft>
              <a:buSzPts val="900"/>
              <a:buNone/>
              <a:defRPr b="0" i="0" sz="900" u="none" cap="none" strike="noStrike">
                <a:solidFill>
                  <a:srgbClr val="888888"/>
                </a:solidFill>
                <a:latin typeface="Calibri"/>
                <a:ea typeface="Calibri"/>
                <a:cs typeface="Calibri"/>
                <a:sym typeface="Calibri"/>
              </a:defRPr>
            </a:lvl5pPr>
            <a:lvl6pPr indent="0" lvl="5" marL="0" rtl="0" algn="r">
              <a:lnSpc>
                <a:spcPct val="100000"/>
              </a:lnSpc>
              <a:spcBef>
                <a:spcPts val="0"/>
              </a:spcBef>
              <a:spcAft>
                <a:spcPts val="0"/>
              </a:spcAft>
              <a:buSzPts val="900"/>
              <a:buNone/>
              <a:defRPr b="0" i="0" sz="900" u="none" cap="none" strike="noStrike">
                <a:solidFill>
                  <a:srgbClr val="888888"/>
                </a:solidFill>
                <a:latin typeface="Calibri"/>
                <a:ea typeface="Calibri"/>
                <a:cs typeface="Calibri"/>
                <a:sym typeface="Calibri"/>
              </a:defRPr>
            </a:lvl6pPr>
            <a:lvl7pPr indent="0" lvl="6" marL="0" rtl="0" algn="r">
              <a:lnSpc>
                <a:spcPct val="100000"/>
              </a:lnSpc>
              <a:spcBef>
                <a:spcPts val="0"/>
              </a:spcBef>
              <a:spcAft>
                <a:spcPts val="0"/>
              </a:spcAft>
              <a:buSzPts val="900"/>
              <a:buNone/>
              <a:defRPr b="0" i="0" sz="900" u="none" cap="none" strike="noStrike">
                <a:solidFill>
                  <a:srgbClr val="888888"/>
                </a:solidFill>
                <a:latin typeface="Calibri"/>
                <a:ea typeface="Calibri"/>
                <a:cs typeface="Calibri"/>
                <a:sym typeface="Calibri"/>
              </a:defRPr>
            </a:lvl7pPr>
            <a:lvl8pPr indent="0" lvl="7" marL="0" rtl="0" algn="r">
              <a:lnSpc>
                <a:spcPct val="100000"/>
              </a:lnSpc>
              <a:spcBef>
                <a:spcPts val="0"/>
              </a:spcBef>
              <a:spcAft>
                <a:spcPts val="0"/>
              </a:spcAft>
              <a:buSzPts val="900"/>
              <a:buNone/>
              <a:defRPr b="0" i="0" sz="900" u="none" cap="none" strike="noStrike">
                <a:solidFill>
                  <a:srgbClr val="888888"/>
                </a:solidFill>
                <a:latin typeface="Calibri"/>
                <a:ea typeface="Calibri"/>
                <a:cs typeface="Calibri"/>
                <a:sym typeface="Calibri"/>
              </a:defRPr>
            </a:lvl8pPr>
            <a:lvl9pPr indent="0" lvl="8" marL="0" rtl="0" algn="r">
              <a:lnSpc>
                <a:spcPct val="100000"/>
              </a:lnSpc>
              <a:spcBef>
                <a:spcPts val="0"/>
              </a:spcBef>
              <a:spcAft>
                <a:spcPts val="0"/>
              </a:spcAft>
              <a:buSzPts val="900"/>
              <a:buNone/>
              <a:defRPr b="0" i="0" sz="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p:cSld name="1_Title Only">
    <p:spTree>
      <p:nvGrpSpPr>
        <p:cNvPr id="60" name="Shape 60"/>
        <p:cNvGrpSpPr/>
        <p:nvPr/>
      </p:nvGrpSpPr>
      <p:grpSpPr>
        <a:xfrm>
          <a:off x="0" y="0"/>
          <a:ext cx="0" cy="0"/>
          <a:chOff x="0" y="0"/>
          <a:chExt cx="0" cy="0"/>
        </a:xfrm>
      </p:grpSpPr>
      <p:sp>
        <p:nvSpPr>
          <p:cNvPr id="61" name="Google Shape;61;p14"/>
          <p:cNvSpPr txBox="1"/>
          <p:nvPr>
            <p:ph type="title"/>
          </p:nvPr>
        </p:nvSpPr>
        <p:spPr>
          <a:xfrm>
            <a:off x="219456" y="171450"/>
            <a:ext cx="8524500" cy="582900"/>
          </a:xfrm>
          <a:prstGeom prst="rect">
            <a:avLst/>
          </a:prstGeom>
          <a:noFill/>
          <a:ln>
            <a:noFill/>
          </a:ln>
        </p:spPr>
        <p:txBody>
          <a:bodyPr anchorCtr="0" anchor="t" bIns="34275" lIns="68575" spcFirstLastPara="1" rIns="68575" wrap="square" tIns="34275">
            <a:normAutofit/>
          </a:bodyPr>
          <a:lstStyle>
            <a:lvl1pPr lvl="0" rtl="0" algn="l">
              <a:lnSpc>
                <a:spcPct val="90000"/>
              </a:lnSpc>
              <a:spcBef>
                <a:spcPts val="0"/>
              </a:spcBef>
              <a:spcAft>
                <a:spcPts val="0"/>
              </a:spcAft>
              <a:buClr>
                <a:schemeClr val="accent2"/>
              </a:buClr>
              <a:buSzPts val="1400"/>
              <a:buNone/>
              <a:defRPr/>
            </a:lvl1pPr>
            <a:lvl2pPr lvl="1" rtl="0" algn="l">
              <a:lnSpc>
                <a:spcPct val="100000"/>
              </a:lnSpc>
              <a:spcBef>
                <a:spcPts val="0"/>
              </a:spcBef>
              <a:spcAft>
                <a:spcPts val="0"/>
              </a:spcAft>
              <a:buSzPts val="1100"/>
              <a:buNone/>
              <a:defRPr/>
            </a:lvl2pPr>
            <a:lvl3pPr lvl="2" rtl="0" algn="l">
              <a:lnSpc>
                <a:spcPct val="100000"/>
              </a:lnSpc>
              <a:spcBef>
                <a:spcPts val="0"/>
              </a:spcBef>
              <a:spcAft>
                <a:spcPts val="0"/>
              </a:spcAft>
              <a:buSzPts val="1100"/>
              <a:buNone/>
              <a:defRPr/>
            </a:lvl3pPr>
            <a:lvl4pPr lvl="3" rtl="0" algn="l">
              <a:lnSpc>
                <a:spcPct val="100000"/>
              </a:lnSpc>
              <a:spcBef>
                <a:spcPts val="0"/>
              </a:spcBef>
              <a:spcAft>
                <a:spcPts val="0"/>
              </a:spcAft>
              <a:buSzPts val="1100"/>
              <a:buNone/>
              <a:defRPr/>
            </a:lvl4pPr>
            <a:lvl5pPr lvl="4" rtl="0" algn="l">
              <a:lnSpc>
                <a:spcPct val="100000"/>
              </a:lnSpc>
              <a:spcBef>
                <a:spcPts val="0"/>
              </a:spcBef>
              <a:spcAft>
                <a:spcPts val="0"/>
              </a:spcAft>
              <a:buSzPts val="1100"/>
              <a:buNone/>
              <a:defRPr/>
            </a:lvl5pPr>
            <a:lvl6pPr lvl="5" rtl="0" algn="l">
              <a:lnSpc>
                <a:spcPct val="100000"/>
              </a:lnSpc>
              <a:spcBef>
                <a:spcPts val="0"/>
              </a:spcBef>
              <a:spcAft>
                <a:spcPts val="0"/>
              </a:spcAft>
              <a:buSzPts val="1100"/>
              <a:buNone/>
              <a:defRPr/>
            </a:lvl6pPr>
            <a:lvl7pPr lvl="6" rtl="0" algn="l">
              <a:lnSpc>
                <a:spcPct val="100000"/>
              </a:lnSpc>
              <a:spcBef>
                <a:spcPts val="0"/>
              </a:spcBef>
              <a:spcAft>
                <a:spcPts val="0"/>
              </a:spcAft>
              <a:buSzPts val="1100"/>
              <a:buNone/>
              <a:defRPr/>
            </a:lvl7pPr>
            <a:lvl8pPr lvl="7" rtl="0" algn="l">
              <a:lnSpc>
                <a:spcPct val="100000"/>
              </a:lnSpc>
              <a:spcBef>
                <a:spcPts val="0"/>
              </a:spcBef>
              <a:spcAft>
                <a:spcPts val="0"/>
              </a:spcAft>
              <a:buSzPts val="1100"/>
              <a:buNone/>
              <a:defRPr/>
            </a:lvl8pPr>
            <a:lvl9pPr lvl="8" rtl="0" algn="l">
              <a:lnSpc>
                <a:spcPct val="100000"/>
              </a:lnSpc>
              <a:spcBef>
                <a:spcPts val="0"/>
              </a:spcBef>
              <a:spcAft>
                <a:spcPts val="0"/>
              </a:spcAft>
              <a:buSzPts val="1100"/>
              <a:buNone/>
              <a:defRPr/>
            </a:lvl9pPr>
          </a:lstStyle>
          <a:p/>
        </p:txBody>
      </p:sp>
      <p:sp>
        <p:nvSpPr>
          <p:cNvPr id="62" name="Google Shape;62;p14"/>
          <p:cNvSpPr txBox="1"/>
          <p:nvPr>
            <p:ph idx="11" type="ftr"/>
          </p:nvPr>
        </p:nvSpPr>
        <p:spPr>
          <a:xfrm>
            <a:off x="3922940" y="5045380"/>
            <a:ext cx="1298100" cy="98100"/>
          </a:xfrm>
          <a:prstGeom prst="rect">
            <a:avLst/>
          </a:prstGeom>
          <a:noFill/>
          <a:ln>
            <a:noFill/>
          </a:ln>
        </p:spPr>
        <p:txBody>
          <a:bodyPr anchorCtr="0" anchor="ctr" bIns="0" lIns="68575" spcFirstLastPara="1" rIns="68575" wrap="square" tIns="0">
            <a:noAutofit/>
          </a:bodyPr>
          <a:lstStyle>
            <a:lvl1pPr lvl="0" rtl="0" algn="ctr">
              <a:lnSpc>
                <a:spcPct val="100000"/>
              </a:lnSpc>
              <a:spcBef>
                <a:spcPts val="0"/>
              </a:spcBef>
              <a:spcAft>
                <a:spcPts val="0"/>
              </a:spcAft>
              <a:buSzPts val="1100"/>
              <a:buNone/>
              <a:defRPr sz="1100"/>
            </a:lvl1pPr>
            <a:lvl2pPr lvl="1" rtl="0" algn="l">
              <a:lnSpc>
                <a:spcPct val="100000"/>
              </a:lnSpc>
              <a:spcBef>
                <a:spcPts val="0"/>
              </a:spcBef>
              <a:spcAft>
                <a:spcPts val="0"/>
              </a:spcAft>
              <a:buSzPts val="1100"/>
              <a:buNone/>
              <a:defRPr sz="1100"/>
            </a:lvl2pPr>
            <a:lvl3pPr lvl="2" rtl="0" algn="l">
              <a:lnSpc>
                <a:spcPct val="100000"/>
              </a:lnSpc>
              <a:spcBef>
                <a:spcPts val="0"/>
              </a:spcBef>
              <a:spcAft>
                <a:spcPts val="0"/>
              </a:spcAft>
              <a:buSzPts val="1100"/>
              <a:buNone/>
              <a:defRPr sz="1100"/>
            </a:lvl3pPr>
            <a:lvl4pPr lvl="3" rtl="0" algn="l">
              <a:lnSpc>
                <a:spcPct val="100000"/>
              </a:lnSpc>
              <a:spcBef>
                <a:spcPts val="0"/>
              </a:spcBef>
              <a:spcAft>
                <a:spcPts val="0"/>
              </a:spcAft>
              <a:buSzPts val="1100"/>
              <a:buNone/>
              <a:defRPr sz="1100"/>
            </a:lvl4pPr>
            <a:lvl5pPr lvl="4" rtl="0" algn="l">
              <a:lnSpc>
                <a:spcPct val="100000"/>
              </a:lnSpc>
              <a:spcBef>
                <a:spcPts val="0"/>
              </a:spcBef>
              <a:spcAft>
                <a:spcPts val="0"/>
              </a:spcAft>
              <a:buSzPts val="1100"/>
              <a:buNone/>
              <a:defRPr sz="1100"/>
            </a:lvl5pPr>
            <a:lvl6pPr lvl="5" rtl="0" algn="l">
              <a:lnSpc>
                <a:spcPct val="100000"/>
              </a:lnSpc>
              <a:spcBef>
                <a:spcPts val="0"/>
              </a:spcBef>
              <a:spcAft>
                <a:spcPts val="0"/>
              </a:spcAft>
              <a:buSzPts val="1100"/>
              <a:buNone/>
              <a:defRPr sz="1100"/>
            </a:lvl6pPr>
            <a:lvl7pPr lvl="6" rtl="0" algn="l">
              <a:lnSpc>
                <a:spcPct val="100000"/>
              </a:lnSpc>
              <a:spcBef>
                <a:spcPts val="0"/>
              </a:spcBef>
              <a:spcAft>
                <a:spcPts val="0"/>
              </a:spcAft>
              <a:buSzPts val="1100"/>
              <a:buNone/>
              <a:defRPr sz="1100"/>
            </a:lvl7pPr>
            <a:lvl8pPr lvl="7" rtl="0" algn="l">
              <a:lnSpc>
                <a:spcPct val="100000"/>
              </a:lnSpc>
              <a:spcBef>
                <a:spcPts val="0"/>
              </a:spcBef>
              <a:spcAft>
                <a:spcPts val="0"/>
              </a:spcAft>
              <a:buSzPts val="1100"/>
              <a:buNone/>
              <a:defRPr sz="1100"/>
            </a:lvl8pPr>
            <a:lvl9pPr lvl="8" rtl="0" algn="l">
              <a:lnSpc>
                <a:spcPct val="100000"/>
              </a:lnSpc>
              <a:spcBef>
                <a:spcPts val="0"/>
              </a:spcBef>
              <a:spcAft>
                <a:spcPts val="0"/>
              </a:spcAft>
              <a:buSzPts val="1100"/>
              <a:buNone/>
              <a:defRPr sz="1100"/>
            </a:lvl9pPr>
          </a:lstStyle>
          <a:p/>
        </p:txBody>
      </p:sp>
      <p:pic>
        <p:nvPicPr>
          <p:cNvPr id="63" name="Google Shape;63;p14"/>
          <p:cNvPicPr preferRelativeResize="0"/>
          <p:nvPr/>
        </p:nvPicPr>
        <p:blipFill rotWithShape="1">
          <a:blip r:embed="rId2">
            <a:alphaModFix/>
          </a:blip>
          <a:srcRect b="0" l="0" r="85490" t="0"/>
          <a:stretch/>
        </p:blipFill>
        <p:spPr>
          <a:xfrm>
            <a:off x="8515350" y="228601"/>
            <a:ext cx="287338" cy="457199"/>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pt-BR"/>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0" Type="http://schemas.openxmlformats.org/officeDocument/2006/relationships/image" Target="../media/image8.png"/><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44.png"/><Relationship Id="rId4" Type="http://schemas.openxmlformats.org/officeDocument/2006/relationships/image" Target="../media/image5.png"/><Relationship Id="rId9" Type="http://schemas.openxmlformats.org/officeDocument/2006/relationships/image" Target="../media/image2.png"/><Relationship Id="rId5" Type="http://schemas.openxmlformats.org/officeDocument/2006/relationships/image" Target="../media/image1.png"/><Relationship Id="rId6" Type="http://schemas.openxmlformats.org/officeDocument/2006/relationships/image" Target="../media/image7.png"/><Relationship Id="rId7" Type="http://schemas.openxmlformats.org/officeDocument/2006/relationships/image" Target="../media/image6.png"/><Relationship Id="rId8" Type="http://schemas.openxmlformats.org/officeDocument/2006/relationships/image" Target="../media/image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18.jpg"/><Relationship Id="rId4" Type="http://schemas.openxmlformats.org/officeDocument/2006/relationships/image" Target="../media/image24.jpg"/><Relationship Id="rId5" Type="http://schemas.openxmlformats.org/officeDocument/2006/relationships/image" Target="../media/image20.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25.jpg"/><Relationship Id="rId4" Type="http://schemas.openxmlformats.org/officeDocument/2006/relationships/image" Target="../media/image17.jpg"/><Relationship Id="rId5" Type="http://schemas.openxmlformats.org/officeDocument/2006/relationships/image" Target="../media/image30.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27.jpg"/><Relationship Id="rId4" Type="http://schemas.openxmlformats.org/officeDocument/2006/relationships/image" Target="../media/image42.jpg"/><Relationship Id="rId5" Type="http://schemas.openxmlformats.org/officeDocument/2006/relationships/image" Target="../media/image41.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5.xml"/><Relationship Id="rId3" Type="http://schemas.openxmlformats.org/officeDocument/2006/relationships/image" Target="../media/image13.png"/><Relationship Id="rId4" Type="http://schemas.openxmlformats.org/officeDocument/2006/relationships/image" Target="../media/image19.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8.xml"/><Relationship Id="rId3" Type="http://schemas.openxmlformats.org/officeDocument/2006/relationships/image" Target="../media/image22.png"/><Relationship Id="rId4" Type="http://schemas.openxmlformats.org/officeDocument/2006/relationships/image" Target="../media/image23.png"/><Relationship Id="rId9" Type="http://schemas.openxmlformats.org/officeDocument/2006/relationships/image" Target="../media/image35.png"/><Relationship Id="rId5" Type="http://schemas.openxmlformats.org/officeDocument/2006/relationships/image" Target="../media/image28.png"/><Relationship Id="rId6" Type="http://schemas.openxmlformats.org/officeDocument/2006/relationships/image" Target="../media/image34.png"/><Relationship Id="rId7" Type="http://schemas.openxmlformats.org/officeDocument/2006/relationships/image" Target="../media/image33.png"/><Relationship Id="rId8" Type="http://schemas.openxmlformats.org/officeDocument/2006/relationships/image" Target="../media/image38.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9.xml"/><Relationship Id="rId3" Type="http://schemas.openxmlformats.org/officeDocument/2006/relationships/image" Target="../media/image31.png"/><Relationship Id="rId4" Type="http://schemas.openxmlformats.org/officeDocument/2006/relationships/image" Target="../media/image36.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0.xml"/><Relationship Id="rId3" Type="http://schemas.openxmlformats.org/officeDocument/2006/relationships/image" Target="../media/image37.png"/><Relationship Id="rId4" Type="http://schemas.openxmlformats.org/officeDocument/2006/relationships/image" Target="../media/image32.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 Id="rId3" Type="http://schemas.openxmlformats.org/officeDocument/2006/relationships/image" Target="../media/image45.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2.xml"/><Relationship Id="rId3" Type="http://schemas.openxmlformats.org/officeDocument/2006/relationships/image" Target="../media/image43.png"/><Relationship Id="rId4" Type="http://schemas.openxmlformats.org/officeDocument/2006/relationships/image" Target="../media/image40.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4.xml"/><Relationship Id="rId3" Type="http://schemas.openxmlformats.org/officeDocument/2006/relationships/image" Target="../media/image45.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5.xml"/><Relationship Id="rId3" Type="http://schemas.openxmlformats.org/officeDocument/2006/relationships/image" Target="../media/image43.png"/><Relationship Id="rId4" Type="http://schemas.openxmlformats.org/officeDocument/2006/relationships/image" Target="../media/image39.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7.xml"/><Relationship Id="rId3" Type="http://schemas.openxmlformats.org/officeDocument/2006/relationships/image" Target="../media/image45.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45.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0.xml"/><Relationship Id="rId3" Type="http://schemas.openxmlformats.org/officeDocument/2006/relationships/image" Target="../media/image5.png"/><Relationship Id="rId4" Type="http://schemas.openxmlformats.org/officeDocument/2006/relationships/image" Target="../media/image1.png"/><Relationship Id="rId9" Type="http://schemas.openxmlformats.org/officeDocument/2006/relationships/image" Target="../media/image8.png"/><Relationship Id="rId5" Type="http://schemas.openxmlformats.org/officeDocument/2006/relationships/image" Target="../media/image7.png"/><Relationship Id="rId6" Type="http://schemas.openxmlformats.org/officeDocument/2006/relationships/image" Target="../media/image6.png"/><Relationship Id="rId7" Type="http://schemas.openxmlformats.org/officeDocument/2006/relationships/image" Target="../media/image4.png"/><Relationship Id="rId8" Type="http://schemas.openxmlformats.org/officeDocument/2006/relationships/image" Target="../media/image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9.jpg"/><Relationship Id="rId4" Type="http://schemas.openxmlformats.org/officeDocument/2006/relationships/image" Target="../media/image14.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12.jpg"/><Relationship Id="rId4" Type="http://schemas.openxmlformats.org/officeDocument/2006/relationships/image" Target="../media/image10.jpg"/><Relationship Id="rId5" Type="http://schemas.openxmlformats.org/officeDocument/2006/relationships/image" Target="../media/image11.jpg"/><Relationship Id="rId6" Type="http://schemas.openxmlformats.org/officeDocument/2006/relationships/image" Target="../media/image29.jpg"/><Relationship Id="rId7" Type="http://schemas.openxmlformats.org/officeDocument/2006/relationships/image" Target="../media/image26.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21.jpg"/><Relationship Id="rId4" Type="http://schemas.openxmlformats.org/officeDocument/2006/relationships/image" Target="../media/image16.jpg"/><Relationship Id="rId5" Type="http://schemas.openxmlformats.org/officeDocument/2006/relationships/image" Target="../media/image15.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 name="Shape 67"/>
        <p:cNvGrpSpPr/>
        <p:nvPr/>
      </p:nvGrpSpPr>
      <p:grpSpPr>
        <a:xfrm>
          <a:off x="0" y="0"/>
          <a:ext cx="0" cy="0"/>
          <a:chOff x="0" y="0"/>
          <a:chExt cx="0" cy="0"/>
        </a:xfrm>
      </p:grpSpPr>
      <p:sp>
        <p:nvSpPr>
          <p:cNvPr id="68" name="Google Shape;68;p15"/>
          <p:cNvSpPr txBox="1"/>
          <p:nvPr>
            <p:ph idx="1" type="subTitle"/>
          </p:nvPr>
        </p:nvSpPr>
        <p:spPr>
          <a:xfrm>
            <a:off x="1269600" y="2741675"/>
            <a:ext cx="6604800" cy="589500"/>
          </a:xfrm>
          <a:prstGeom prst="rect">
            <a:avLst/>
          </a:prstGeom>
        </p:spPr>
        <p:txBody>
          <a:bodyPr anchorCtr="0" anchor="ctr" bIns="91425" lIns="91425" spcFirstLastPara="1" rIns="91425" wrap="square" tIns="91425">
            <a:noAutofit/>
          </a:bodyPr>
          <a:lstStyle/>
          <a:p>
            <a:pPr indent="0" lvl="0" marL="0" rtl="0" algn="ctr">
              <a:lnSpc>
                <a:spcPct val="115000"/>
              </a:lnSpc>
              <a:spcBef>
                <a:spcPts val="0"/>
              </a:spcBef>
              <a:spcAft>
                <a:spcPts val="0"/>
              </a:spcAft>
              <a:buNone/>
            </a:pPr>
            <a:r>
              <a:rPr b="1" lang="pt-BR" sz="2000">
                <a:solidFill>
                  <a:srgbClr val="666666"/>
                </a:solidFill>
                <a:latin typeface="Roboto"/>
                <a:ea typeface="Roboto"/>
                <a:cs typeface="Roboto"/>
                <a:sym typeface="Roboto"/>
              </a:rPr>
              <a:t>COP#6</a:t>
            </a:r>
            <a:endParaRPr b="1" sz="2000">
              <a:solidFill>
                <a:srgbClr val="666666"/>
              </a:solidFill>
              <a:latin typeface="Roboto"/>
              <a:ea typeface="Roboto"/>
              <a:cs typeface="Roboto"/>
              <a:sym typeface="Roboto"/>
            </a:endParaRPr>
          </a:p>
          <a:p>
            <a:pPr indent="0" lvl="0" marL="0" rtl="0" algn="ctr">
              <a:lnSpc>
                <a:spcPct val="115000"/>
              </a:lnSpc>
              <a:spcBef>
                <a:spcPts val="300"/>
              </a:spcBef>
              <a:spcAft>
                <a:spcPts val="300"/>
              </a:spcAft>
              <a:buNone/>
            </a:pPr>
            <a:r>
              <a:rPr i="1" lang="pt-BR" sz="1600">
                <a:solidFill>
                  <a:srgbClr val="666666"/>
                </a:solidFill>
                <a:latin typeface="Roboto"/>
                <a:ea typeface="Roboto"/>
                <a:cs typeface="Roboto"/>
                <a:sym typeface="Roboto"/>
              </a:rPr>
              <a:t>13/Mar/2023</a:t>
            </a:r>
            <a:endParaRPr i="1" sz="1600">
              <a:solidFill>
                <a:srgbClr val="666666"/>
              </a:solidFill>
              <a:latin typeface="Roboto"/>
              <a:ea typeface="Roboto"/>
              <a:cs typeface="Roboto"/>
              <a:sym typeface="Roboto"/>
            </a:endParaRPr>
          </a:p>
        </p:txBody>
      </p:sp>
      <p:pic>
        <p:nvPicPr>
          <p:cNvPr id="69" name="Google Shape;69;p15"/>
          <p:cNvPicPr preferRelativeResize="0"/>
          <p:nvPr/>
        </p:nvPicPr>
        <p:blipFill>
          <a:blip r:embed="rId3">
            <a:alphaModFix/>
          </a:blip>
          <a:stretch>
            <a:fillRect/>
          </a:stretch>
        </p:blipFill>
        <p:spPr>
          <a:xfrm>
            <a:off x="2521450" y="434812"/>
            <a:ext cx="4101100" cy="2306874"/>
          </a:xfrm>
          <a:prstGeom prst="rect">
            <a:avLst/>
          </a:prstGeom>
          <a:noFill/>
          <a:ln>
            <a:noFill/>
          </a:ln>
        </p:spPr>
      </p:pic>
      <p:pic>
        <p:nvPicPr>
          <p:cNvPr id="70" name="Google Shape;70;p15"/>
          <p:cNvPicPr preferRelativeResize="0"/>
          <p:nvPr/>
        </p:nvPicPr>
        <p:blipFill>
          <a:blip r:embed="rId4">
            <a:alphaModFix/>
          </a:blip>
          <a:stretch>
            <a:fillRect/>
          </a:stretch>
        </p:blipFill>
        <p:spPr>
          <a:xfrm>
            <a:off x="6184375" y="4254800"/>
            <a:ext cx="1650075" cy="412500"/>
          </a:xfrm>
          <a:prstGeom prst="rect">
            <a:avLst/>
          </a:prstGeom>
          <a:noFill/>
          <a:ln>
            <a:noFill/>
          </a:ln>
        </p:spPr>
      </p:pic>
      <p:pic>
        <p:nvPicPr>
          <p:cNvPr id="71" name="Google Shape;71;p15"/>
          <p:cNvPicPr preferRelativeResize="0"/>
          <p:nvPr/>
        </p:nvPicPr>
        <p:blipFill>
          <a:blip r:embed="rId5">
            <a:alphaModFix/>
          </a:blip>
          <a:stretch>
            <a:fillRect/>
          </a:stretch>
        </p:blipFill>
        <p:spPr>
          <a:xfrm>
            <a:off x="7945441" y="4206988"/>
            <a:ext cx="982208" cy="412500"/>
          </a:xfrm>
          <a:prstGeom prst="rect">
            <a:avLst/>
          </a:prstGeom>
          <a:noFill/>
          <a:ln>
            <a:noFill/>
          </a:ln>
        </p:spPr>
      </p:pic>
      <p:pic>
        <p:nvPicPr>
          <p:cNvPr id="72" name="Google Shape;72;p15"/>
          <p:cNvPicPr preferRelativeResize="0"/>
          <p:nvPr/>
        </p:nvPicPr>
        <p:blipFill>
          <a:blip r:embed="rId6">
            <a:alphaModFix/>
          </a:blip>
          <a:stretch>
            <a:fillRect/>
          </a:stretch>
        </p:blipFill>
        <p:spPr>
          <a:xfrm>
            <a:off x="2253626" y="4272773"/>
            <a:ext cx="1130850" cy="350314"/>
          </a:xfrm>
          <a:prstGeom prst="rect">
            <a:avLst/>
          </a:prstGeom>
          <a:noFill/>
          <a:ln>
            <a:noFill/>
          </a:ln>
        </p:spPr>
      </p:pic>
      <p:pic>
        <p:nvPicPr>
          <p:cNvPr id="73" name="Google Shape;73;p15"/>
          <p:cNvPicPr preferRelativeResize="0"/>
          <p:nvPr/>
        </p:nvPicPr>
        <p:blipFill>
          <a:blip r:embed="rId7">
            <a:alphaModFix/>
          </a:blip>
          <a:stretch>
            <a:fillRect/>
          </a:stretch>
        </p:blipFill>
        <p:spPr>
          <a:xfrm>
            <a:off x="4572012" y="4243027"/>
            <a:ext cx="1501365" cy="436050"/>
          </a:xfrm>
          <a:prstGeom prst="rect">
            <a:avLst/>
          </a:prstGeom>
          <a:noFill/>
          <a:ln>
            <a:noFill/>
          </a:ln>
        </p:spPr>
      </p:pic>
      <p:pic>
        <p:nvPicPr>
          <p:cNvPr id="74" name="Google Shape;74;p15"/>
          <p:cNvPicPr preferRelativeResize="0"/>
          <p:nvPr/>
        </p:nvPicPr>
        <p:blipFill>
          <a:blip r:embed="rId8">
            <a:alphaModFix/>
          </a:blip>
          <a:stretch>
            <a:fillRect/>
          </a:stretch>
        </p:blipFill>
        <p:spPr>
          <a:xfrm>
            <a:off x="3586862" y="4188487"/>
            <a:ext cx="874475" cy="518900"/>
          </a:xfrm>
          <a:prstGeom prst="rect">
            <a:avLst/>
          </a:prstGeom>
          <a:noFill/>
          <a:ln>
            <a:noFill/>
          </a:ln>
        </p:spPr>
      </p:pic>
      <p:sp>
        <p:nvSpPr>
          <p:cNvPr id="75" name="Google Shape;75;p15"/>
          <p:cNvSpPr/>
          <p:nvPr/>
        </p:nvSpPr>
        <p:spPr>
          <a:xfrm>
            <a:off x="4572000" y="12"/>
            <a:ext cx="4572000" cy="323100"/>
          </a:xfrm>
          <a:prstGeom prst="rect">
            <a:avLst/>
          </a:prstGeom>
          <a:solidFill>
            <a:srgbClr val="6B077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 name="Google Shape;76;p15"/>
          <p:cNvSpPr/>
          <p:nvPr/>
        </p:nvSpPr>
        <p:spPr>
          <a:xfrm>
            <a:off x="0" y="5"/>
            <a:ext cx="4572000" cy="323100"/>
          </a:xfrm>
          <a:prstGeom prst="rect">
            <a:avLst/>
          </a:prstGeom>
          <a:solidFill>
            <a:srgbClr val="93427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77" name="Google Shape;77;p15"/>
          <p:cNvPicPr preferRelativeResize="0"/>
          <p:nvPr/>
        </p:nvPicPr>
        <p:blipFill>
          <a:blip r:embed="rId9">
            <a:alphaModFix/>
          </a:blip>
          <a:stretch>
            <a:fillRect/>
          </a:stretch>
        </p:blipFill>
        <p:spPr>
          <a:xfrm>
            <a:off x="966100" y="4299500"/>
            <a:ext cx="1130850" cy="323100"/>
          </a:xfrm>
          <a:prstGeom prst="rect">
            <a:avLst/>
          </a:prstGeom>
          <a:noFill/>
          <a:ln>
            <a:noFill/>
          </a:ln>
        </p:spPr>
      </p:pic>
      <p:pic>
        <p:nvPicPr>
          <p:cNvPr id="78" name="Google Shape;78;p15"/>
          <p:cNvPicPr preferRelativeResize="0"/>
          <p:nvPr/>
        </p:nvPicPr>
        <p:blipFill>
          <a:blip r:embed="rId10">
            <a:alphaModFix/>
          </a:blip>
          <a:stretch>
            <a:fillRect/>
          </a:stretch>
        </p:blipFill>
        <p:spPr>
          <a:xfrm>
            <a:off x="347974" y="4243025"/>
            <a:ext cx="397176" cy="436050"/>
          </a:xfrm>
          <a:prstGeom prst="rect">
            <a:avLst/>
          </a:prstGeom>
          <a:noFill/>
          <a:ln>
            <a:noFill/>
          </a:ln>
        </p:spPr>
      </p:pic>
      <p:sp>
        <p:nvSpPr>
          <p:cNvPr id="79" name="Google Shape;79;p15"/>
          <p:cNvSpPr/>
          <p:nvPr/>
        </p:nvSpPr>
        <p:spPr>
          <a:xfrm>
            <a:off x="4572000" y="4804837"/>
            <a:ext cx="4572000" cy="323100"/>
          </a:xfrm>
          <a:prstGeom prst="rect">
            <a:avLst/>
          </a:prstGeom>
          <a:solidFill>
            <a:srgbClr val="6B077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 name="Google Shape;80;p15"/>
          <p:cNvSpPr/>
          <p:nvPr/>
        </p:nvSpPr>
        <p:spPr>
          <a:xfrm>
            <a:off x="0" y="4804830"/>
            <a:ext cx="4572000" cy="323100"/>
          </a:xfrm>
          <a:prstGeom prst="rect">
            <a:avLst/>
          </a:prstGeom>
          <a:solidFill>
            <a:srgbClr val="93427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2" name="Shape 152"/>
        <p:cNvGrpSpPr/>
        <p:nvPr/>
      </p:nvGrpSpPr>
      <p:grpSpPr>
        <a:xfrm>
          <a:off x="0" y="0"/>
          <a:ext cx="0" cy="0"/>
          <a:chOff x="0" y="0"/>
          <a:chExt cx="0" cy="0"/>
        </a:xfrm>
      </p:grpSpPr>
      <p:pic>
        <p:nvPicPr>
          <p:cNvPr id="153" name="Google Shape;153;p24"/>
          <p:cNvPicPr preferRelativeResize="0"/>
          <p:nvPr/>
        </p:nvPicPr>
        <p:blipFill rotWithShape="1">
          <a:blip r:embed="rId3">
            <a:alphaModFix/>
          </a:blip>
          <a:srcRect b="0" l="4277" r="2733" t="0"/>
          <a:stretch/>
        </p:blipFill>
        <p:spPr>
          <a:xfrm>
            <a:off x="3091100" y="0"/>
            <a:ext cx="3187801" cy="5143501"/>
          </a:xfrm>
          <a:prstGeom prst="rect">
            <a:avLst/>
          </a:prstGeom>
          <a:noFill/>
          <a:ln>
            <a:noFill/>
          </a:ln>
        </p:spPr>
      </p:pic>
      <p:pic>
        <p:nvPicPr>
          <p:cNvPr id="154" name="Google Shape;154;p24"/>
          <p:cNvPicPr preferRelativeResize="0"/>
          <p:nvPr/>
        </p:nvPicPr>
        <p:blipFill rotWithShape="1">
          <a:blip r:embed="rId4">
            <a:alphaModFix/>
          </a:blip>
          <a:srcRect b="5177" l="11085" r="14565" t="5862"/>
          <a:stretch/>
        </p:blipFill>
        <p:spPr>
          <a:xfrm>
            <a:off x="6278900" y="0"/>
            <a:ext cx="2865101" cy="5143501"/>
          </a:xfrm>
          <a:prstGeom prst="rect">
            <a:avLst/>
          </a:prstGeom>
          <a:noFill/>
          <a:ln>
            <a:noFill/>
          </a:ln>
        </p:spPr>
      </p:pic>
      <p:pic>
        <p:nvPicPr>
          <p:cNvPr id="155" name="Google Shape;155;p24"/>
          <p:cNvPicPr preferRelativeResize="0"/>
          <p:nvPr/>
        </p:nvPicPr>
        <p:blipFill rotWithShape="1">
          <a:blip r:embed="rId5">
            <a:alphaModFix/>
          </a:blip>
          <a:srcRect b="0" l="9828" r="0" t="0"/>
          <a:stretch/>
        </p:blipFill>
        <p:spPr>
          <a:xfrm>
            <a:off x="0" y="0"/>
            <a:ext cx="3091101" cy="5143501"/>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9" name="Shape 159"/>
        <p:cNvGrpSpPr/>
        <p:nvPr/>
      </p:nvGrpSpPr>
      <p:grpSpPr>
        <a:xfrm>
          <a:off x="0" y="0"/>
          <a:ext cx="0" cy="0"/>
          <a:chOff x="0" y="0"/>
          <a:chExt cx="0" cy="0"/>
        </a:xfrm>
      </p:grpSpPr>
      <p:pic>
        <p:nvPicPr>
          <p:cNvPr id="160" name="Google Shape;160;p25"/>
          <p:cNvPicPr preferRelativeResize="0"/>
          <p:nvPr/>
        </p:nvPicPr>
        <p:blipFill rotWithShape="1">
          <a:blip r:embed="rId3">
            <a:alphaModFix/>
          </a:blip>
          <a:srcRect b="0" l="8801" r="6645" t="0"/>
          <a:stretch/>
        </p:blipFill>
        <p:spPr>
          <a:xfrm>
            <a:off x="3121300" y="0"/>
            <a:ext cx="2898499" cy="5143501"/>
          </a:xfrm>
          <a:prstGeom prst="rect">
            <a:avLst/>
          </a:prstGeom>
          <a:noFill/>
          <a:ln>
            <a:noFill/>
          </a:ln>
        </p:spPr>
      </p:pic>
      <p:pic>
        <p:nvPicPr>
          <p:cNvPr id="161" name="Google Shape;161;p25"/>
          <p:cNvPicPr preferRelativeResize="0"/>
          <p:nvPr/>
        </p:nvPicPr>
        <p:blipFill rotWithShape="1">
          <a:blip r:embed="rId4">
            <a:alphaModFix/>
          </a:blip>
          <a:srcRect b="0" l="2219" r="11087" t="0"/>
          <a:stretch/>
        </p:blipFill>
        <p:spPr>
          <a:xfrm>
            <a:off x="0" y="0"/>
            <a:ext cx="2971800" cy="5143501"/>
          </a:xfrm>
          <a:prstGeom prst="rect">
            <a:avLst/>
          </a:prstGeom>
          <a:noFill/>
          <a:ln>
            <a:noFill/>
          </a:ln>
        </p:spPr>
      </p:pic>
      <p:pic>
        <p:nvPicPr>
          <p:cNvPr id="162" name="Google Shape;162;p25"/>
          <p:cNvPicPr preferRelativeResize="0"/>
          <p:nvPr/>
        </p:nvPicPr>
        <p:blipFill rotWithShape="1">
          <a:blip r:embed="rId5">
            <a:alphaModFix/>
          </a:blip>
          <a:srcRect b="0" l="11087" r="2219" t="0"/>
          <a:stretch/>
        </p:blipFill>
        <p:spPr>
          <a:xfrm>
            <a:off x="6172200" y="0"/>
            <a:ext cx="2971800" cy="5143501"/>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6" name="Shape 166"/>
        <p:cNvGrpSpPr/>
        <p:nvPr/>
      </p:nvGrpSpPr>
      <p:grpSpPr>
        <a:xfrm>
          <a:off x="0" y="0"/>
          <a:ext cx="0" cy="0"/>
          <a:chOff x="0" y="0"/>
          <a:chExt cx="0" cy="0"/>
        </a:xfrm>
      </p:grpSpPr>
      <p:pic>
        <p:nvPicPr>
          <p:cNvPr id="167" name="Google Shape;167;p26"/>
          <p:cNvPicPr preferRelativeResize="0"/>
          <p:nvPr/>
        </p:nvPicPr>
        <p:blipFill rotWithShape="1">
          <a:blip r:embed="rId3">
            <a:alphaModFix/>
          </a:blip>
          <a:srcRect b="9933" l="18674" r="14937" t="11542"/>
          <a:stretch/>
        </p:blipFill>
        <p:spPr>
          <a:xfrm>
            <a:off x="3121300" y="0"/>
            <a:ext cx="2898499" cy="5143501"/>
          </a:xfrm>
          <a:prstGeom prst="rect">
            <a:avLst/>
          </a:prstGeom>
          <a:noFill/>
          <a:ln>
            <a:noFill/>
          </a:ln>
        </p:spPr>
      </p:pic>
      <p:pic>
        <p:nvPicPr>
          <p:cNvPr id="168" name="Google Shape;168;p26"/>
          <p:cNvPicPr preferRelativeResize="0"/>
          <p:nvPr/>
        </p:nvPicPr>
        <p:blipFill rotWithShape="1">
          <a:blip r:embed="rId4">
            <a:alphaModFix/>
          </a:blip>
          <a:srcRect b="0" l="6648" r="6666" t="0"/>
          <a:stretch/>
        </p:blipFill>
        <p:spPr>
          <a:xfrm>
            <a:off x="6172200" y="0"/>
            <a:ext cx="2971800" cy="5143501"/>
          </a:xfrm>
          <a:prstGeom prst="rect">
            <a:avLst/>
          </a:prstGeom>
          <a:noFill/>
          <a:ln>
            <a:noFill/>
          </a:ln>
        </p:spPr>
      </p:pic>
      <p:pic>
        <p:nvPicPr>
          <p:cNvPr id="169" name="Google Shape;169;p26"/>
          <p:cNvPicPr preferRelativeResize="0"/>
          <p:nvPr/>
        </p:nvPicPr>
        <p:blipFill rotWithShape="1">
          <a:blip r:embed="rId5">
            <a:alphaModFix/>
          </a:blip>
          <a:srcRect b="0" l="0" r="13307" t="0"/>
          <a:stretch/>
        </p:blipFill>
        <p:spPr>
          <a:xfrm>
            <a:off x="0" y="0"/>
            <a:ext cx="2971800" cy="5143501"/>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3" name="Shape 173"/>
        <p:cNvGrpSpPr/>
        <p:nvPr/>
      </p:nvGrpSpPr>
      <p:grpSpPr>
        <a:xfrm>
          <a:off x="0" y="0"/>
          <a:ext cx="0" cy="0"/>
          <a:chOff x="0" y="0"/>
          <a:chExt cx="0" cy="0"/>
        </a:xfrm>
      </p:grpSpPr>
      <p:graphicFrame>
        <p:nvGraphicFramePr>
          <p:cNvPr id="174" name="Google Shape;174;p27"/>
          <p:cNvGraphicFramePr/>
          <p:nvPr/>
        </p:nvGraphicFramePr>
        <p:xfrm>
          <a:off x="587025" y="3449950"/>
          <a:ext cx="3000000" cy="3000000"/>
        </p:xfrm>
        <a:graphic>
          <a:graphicData uri="http://schemas.openxmlformats.org/drawingml/2006/table">
            <a:tbl>
              <a:tblPr>
                <a:noFill/>
                <a:tableStyleId>{45C62A4D-8AD1-4F66-BA45-2ACA5D0DFA09}</a:tableStyleId>
              </a:tblPr>
              <a:tblGrid>
                <a:gridCol w="2675775"/>
                <a:gridCol w="2675775"/>
                <a:gridCol w="2675775"/>
              </a:tblGrid>
              <a:tr h="1270425">
                <a:tc>
                  <a:txBody>
                    <a:bodyPr/>
                    <a:lstStyle/>
                    <a:p>
                      <a:pPr indent="0" lvl="0" marL="0" rtl="0" algn="ctr">
                        <a:spcBef>
                          <a:spcPts val="0"/>
                        </a:spcBef>
                        <a:spcAft>
                          <a:spcPts val="0"/>
                        </a:spcAft>
                        <a:buClr>
                          <a:schemeClr val="dk1"/>
                        </a:buClr>
                        <a:buSzPts val="1100"/>
                        <a:buFont typeface="Arial"/>
                        <a:buNone/>
                      </a:pPr>
                      <a:r>
                        <a:rPr b="1" lang="pt-BR" sz="2300">
                          <a:solidFill>
                            <a:srgbClr val="EAD1DC"/>
                          </a:solidFill>
                          <a:latin typeface="Roboto"/>
                          <a:ea typeface="Roboto"/>
                          <a:cs typeface="Roboto"/>
                          <a:sym typeface="Roboto"/>
                        </a:rPr>
                        <a:t>9</a:t>
                      </a:r>
                      <a:endParaRPr b="1" sz="1300">
                        <a:solidFill>
                          <a:srgbClr val="EAD1DC"/>
                        </a:solidFill>
                        <a:latin typeface="Roboto"/>
                        <a:ea typeface="Roboto"/>
                        <a:cs typeface="Roboto"/>
                        <a:sym typeface="Roboto"/>
                      </a:endParaRPr>
                    </a:p>
                    <a:p>
                      <a:pPr indent="0" lvl="0" marL="0" rtl="0" algn="ctr">
                        <a:spcBef>
                          <a:spcPts val="0"/>
                        </a:spcBef>
                        <a:spcAft>
                          <a:spcPts val="0"/>
                        </a:spcAft>
                        <a:buClr>
                          <a:schemeClr val="dk1"/>
                        </a:buClr>
                        <a:buSzPts val="1100"/>
                        <a:buFont typeface="Arial"/>
                        <a:buNone/>
                      </a:pPr>
                      <a:r>
                        <a:rPr b="1" lang="pt-BR" sz="1300">
                          <a:solidFill>
                            <a:schemeClr val="dk1"/>
                          </a:solidFill>
                          <a:latin typeface="Roboto"/>
                          <a:ea typeface="Roboto"/>
                          <a:cs typeface="Roboto"/>
                          <a:sym typeface="Roboto"/>
                        </a:rPr>
                        <a:t>Define roles &amp; responsibilities within members of the coalition</a:t>
                      </a:r>
                      <a:endParaRPr b="1" sz="2300">
                        <a:solidFill>
                          <a:srgbClr val="EAD1DC"/>
                        </a:solidFill>
                        <a:latin typeface="Roboto"/>
                        <a:ea typeface="Roboto"/>
                        <a:cs typeface="Roboto"/>
                        <a:sym typeface="Roboto"/>
                      </a:endParaRPr>
                    </a:p>
                  </a:txBody>
                  <a:tcPr marT="36000" marB="91425" marR="414000" marL="414000">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c>
                  <a:txBody>
                    <a:bodyPr/>
                    <a:lstStyle/>
                    <a:p>
                      <a:pPr indent="0" lvl="0" marL="0" rtl="0" algn="ctr">
                        <a:spcBef>
                          <a:spcPts val="0"/>
                        </a:spcBef>
                        <a:spcAft>
                          <a:spcPts val="0"/>
                        </a:spcAft>
                        <a:buClr>
                          <a:schemeClr val="dk1"/>
                        </a:buClr>
                        <a:buSzPts val="1100"/>
                        <a:buFont typeface="Arial"/>
                        <a:buNone/>
                      </a:pPr>
                      <a:r>
                        <a:rPr b="1" lang="pt-BR" sz="2300">
                          <a:solidFill>
                            <a:srgbClr val="EAD1DC"/>
                          </a:solidFill>
                          <a:latin typeface="Roboto"/>
                          <a:ea typeface="Roboto"/>
                          <a:cs typeface="Roboto"/>
                          <a:sym typeface="Roboto"/>
                        </a:rPr>
                        <a:t>10</a:t>
                      </a:r>
                      <a:endParaRPr b="1" sz="2300">
                        <a:solidFill>
                          <a:srgbClr val="EAD1DC"/>
                        </a:solidFill>
                        <a:latin typeface="Roboto"/>
                        <a:ea typeface="Roboto"/>
                        <a:cs typeface="Roboto"/>
                        <a:sym typeface="Roboto"/>
                      </a:endParaRPr>
                    </a:p>
                    <a:p>
                      <a:pPr indent="0" lvl="0" marL="0" rtl="0" algn="ctr">
                        <a:spcBef>
                          <a:spcPts val="0"/>
                        </a:spcBef>
                        <a:spcAft>
                          <a:spcPts val="0"/>
                        </a:spcAft>
                        <a:buClr>
                          <a:schemeClr val="dk1"/>
                        </a:buClr>
                        <a:buSzPts val="1100"/>
                        <a:buFont typeface="Arial"/>
                        <a:buNone/>
                      </a:pPr>
                      <a:r>
                        <a:rPr b="1" lang="pt-BR" sz="1300">
                          <a:solidFill>
                            <a:schemeClr val="dk1"/>
                          </a:solidFill>
                          <a:latin typeface="Roboto"/>
                          <a:ea typeface="Roboto"/>
                          <a:cs typeface="Roboto"/>
                          <a:sym typeface="Roboto"/>
                        </a:rPr>
                        <a:t>Create (the right) incentives for the coalition to keep moving forward</a:t>
                      </a:r>
                      <a:endParaRPr b="1" sz="1300">
                        <a:solidFill>
                          <a:schemeClr val="dk1"/>
                        </a:solidFill>
                        <a:latin typeface="Roboto"/>
                        <a:ea typeface="Roboto"/>
                        <a:cs typeface="Roboto"/>
                        <a:sym typeface="Roboto"/>
                      </a:endParaRPr>
                    </a:p>
                  </a:txBody>
                  <a:tcPr marT="36000" marB="91425" marR="450000" marL="450000">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b="1" lang="pt-BR" sz="2300">
                          <a:solidFill>
                            <a:srgbClr val="EAD1DC"/>
                          </a:solidFill>
                          <a:latin typeface="Roboto"/>
                          <a:ea typeface="Roboto"/>
                          <a:cs typeface="Roboto"/>
                          <a:sym typeface="Roboto"/>
                        </a:rPr>
                        <a:t>11</a:t>
                      </a:r>
                      <a:endParaRPr b="1" sz="2300">
                        <a:solidFill>
                          <a:srgbClr val="EAD1DC"/>
                        </a:solidFill>
                        <a:latin typeface="Roboto"/>
                        <a:ea typeface="Roboto"/>
                        <a:cs typeface="Roboto"/>
                        <a:sym typeface="Roboto"/>
                      </a:endParaRPr>
                    </a:p>
                    <a:p>
                      <a:pPr indent="0" lvl="0" marL="0" rtl="0" algn="ctr">
                        <a:spcBef>
                          <a:spcPts val="0"/>
                        </a:spcBef>
                        <a:spcAft>
                          <a:spcPts val="0"/>
                        </a:spcAft>
                        <a:buClr>
                          <a:schemeClr val="dk1"/>
                        </a:buClr>
                        <a:buSzPts val="1100"/>
                        <a:buFont typeface="Arial"/>
                        <a:buNone/>
                      </a:pPr>
                      <a:r>
                        <a:rPr b="1" lang="pt-BR" sz="1300">
                          <a:solidFill>
                            <a:schemeClr val="dk1"/>
                          </a:solidFill>
                          <a:latin typeface="Roboto"/>
                          <a:ea typeface="Roboto"/>
                          <a:cs typeface="Roboto"/>
                          <a:sym typeface="Roboto"/>
                        </a:rPr>
                        <a:t>Implement reforms, tracking learning progress (and know it will take a while)</a:t>
                      </a:r>
                      <a:endParaRPr sz="1300"/>
                    </a:p>
                  </a:txBody>
                  <a:tcPr marT="36000" marB="91425" marR="378000" marL="414000">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r>
            </a:tbl>
          </a:graphicData>
        </a:graphic>
      </p:graphicFrame>
      <p:graphicFrame>
        <p:nvGraphicFramePr>
          <p:cNvPr id="175" name="Google Shape;175;p27"/>
          <p:cNvGraphicFramePr/>
          <p:nvPr/>
        </p:nvGraphicFramePr>
        <p:xfrm>
          <a:off x="587025" y="909100"/>
          <a:ext cx="3000000" cy="3000000"/>
        </p:xfrm>
        <a:graphic>
          <a:graphicData uri="http://schemas.openxmlformats.org/drawingml/2006/table">
            <a:tbl>
              <a:tblPr>
                <a:noFill/>
                <a:tableStyleId>{45C62A4D-8AD1-4F66-BA45-2ACA5D0DFA09}</a:tableStyleId>
              </a:tblPr>
              <a:tblGrid>
                <a:gridCol w="2006825"/>
                <a:gridCol w="2006825"/>
                <a:gridCol w="2006825"/>
                <a:gridCol w="2006825"/>
              </a:tblGrid>
              <a:tr h="1225700">
                <a:tc>
                  <a:txBody>
                    <a:bodyPr/>
                    <a:lstStyle/>
                    <a:p>
                      <a:pPr indent="0" lvl="0" marL="0" rtl="0" algn="ctr">
                        <a:spcBef>
                          <a:spcPts val="0"/>
                        </a:spcBef>
                        <a:spcAft>
                          <a:spcPts val="0"/>
                        </a:spcAft>
                        <a:buClr>
                          <a:schemeClr val="dk1"/>
                        </a:buClr>
                        <a:buSzPts val="1100"/>
                        <a:buFont typeface="Arial"/>
                        <a:buNone/>
                      </a:pPr>
                      <a:r>
                        <a:rPr b="1" lang="pt-BR" sz="2300">
                          <a:solidFill>
                            <a:srgbClr val="EAD1DC"/>
                          </a:solidFill>
                          <a:latin typeface="Roboto"/>
                          <a:ea typeface="Roboto"/>
                          <a:cs typeface="Roboto"/>
                          <a:sym typeface="Roboto"/>
                        </a:rPr>
                        <a:t>1</a:t>
                      </a:r>
                      <a:endParaRPr b="1" sz="2300">
                        <a:solidFill>
                          <a:srgbClr val="EAD1DC"/>
                        </a:solidFill>
                        <a:latin typeface="Roboto"/>
                        <a:ea typeface="Roboto"/>
                        <a:cs typeface="Roboto"/>
                        <a:sym typeface="Roboto"/>
                      </a:endParaRPr>
                    </a:p>
                    <a:p>
                      <a:pPr indent="0" lvl="0" marL="0" rtl="0" algn="ctr">
                        <a:spcBef>
                          <a:spcPts val="0"/>
                        </a:spcBef>
                        <a:spcAft>
                          <a:spcPts val="0"/>
                        </a:spcAft>
                        <a:buClr>
                          <a:schemeClr val="dk1"/>
                        </a:buClr>
                        <a:buSzPts val="1100"/>
                        <a:buFont typeface="Arial"/>
                        <a:buNone/>
                      </a:pPr>
                      <a:r>
                        <a:rPr b="1" lang="pt-BR" sz="1300">
                          <a:solidFill>
                            <a:schemeClr val="dk1"/>
                          </a:solidFill>
                          <a:latin typeface="Roboto"/>
                          <a:ea typeface="Roboto"/>
                          <a:cs typeface="Roboto"/>
                          <a:sym typeface="Roboto"/>
                        </a:rPr>
                        <a:t>Share power among all coalition members</a:t>
                      </a:r>
                      <a:endParaRPr sz="1300"/>
                    </a:p>
                  </a:txBody>
                  <a:tcPr marT="36000" marB="91425" marR="198000" marL="198000">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c>
                  <a:txBody>
                    <a:bodyPr/>
                    <a:lstStyle/>
                    <a:p>
                      <a:pPr indent="0" lvl="0" marL="0" rtl="0" algn="ctr">
                        <a:spcBef>
                          <a:spcPts val="0"/>
                        </a:spcBef>
                        <a:spcAft>
                          <a:spcPts val="0"/>
                        </a:spcAft>
                        <a:buClr>
                          <a:schemeClr val="dk1"/>
                        </a:buClr>
                        <a:buSzPts val="1100"/>
                        <a:buFont typeface="Arial"/>
                        <a:buNone/>
                      </a:pPr>
                      <a:r>
                        <a:rPr b="1" lang="pt-BR" sz="2300">
                          <a:solidFill>
                            <a:srgbClr val="EAD1DC"/>
                          </a:solidFill>
                          <a:latin typeface="Roboto"/>
                          <a:ea typeface="Roboto"/>
                          <a:cs typeface="Roboto"/>
                          <a:sym typeface="Roboto"/>
                        </a:rPr>
                        <a:t>2</a:t>
                      </a:r>
                      <a:endParaRPr b="1" sz="2300">
                        <a:solidFill>
                          <a:srgbClr val="EAD1DC"/>
                        </a:solidFill>
                        <a:latin typeface="Roboto"/>
                        <a:ea typeface="Roboto"/>
                        <a:cs typeface="Roboto"/>
                        <a:sym typeface="Roboto"/>
                      </a:endParaRPr>
                    </a:p>
                    <a:p>
                      <a:pPr indent="0" lvl="0" marL="0" rtl="0" algn="ctr">
                        <a:spcBef>
                          <a:spcPts val="0"/>
                        </a:spcBef>
                        <a:spcAft>
                          <a:spcPts val="0"/>
                        </a:spcAft>
                        <a:buClr>
                          <a:schemeClr val="dk1"/>
                        </a:buClr>
                        <a:buSzPts val="1100"/>
                        <a:buFont typeface="Arial"/>
                        <a:buNone/>
                      </a:pPr>
                      <a:r>
                        <a:rPr b="1" lang="pt-BR" sz="1300">
                          <a:solidFill>
                            <a:schemeClr val="dk1"/>
                          </a:solidFill>
                          <a:latin typeface="Roboto"/>
                          <a:ea typeface="Roboto"/>
                          <a:cs typeface="Roboto"/>
                          <a:sym typeface="Roboto"/>
                        </a:rPr>
                        <a:t>Build trust among coalition members</a:t>
                      </a:r>
                      <a:endParaRPr sz="1300"/>
                    </a:p>
                  </a:txBody>
                  <a:tcPr marT="36000" marB="91425" marR="198000" marL="198000">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b="1" lang="pt-BR" sz="2300">
                          <a:solidFill>
                            <a:srgbClr val="EAD1DC"/>
                          </a:solidFill>
                          <a:latin typeface="Roboto"/>
                          <a:ea typeface="Roboto"/>
                          <a:cs typeface="Roboto"/>
                          <a:sym typeface="Roboto"/>
                        </a:rPr>
                        <a:t>3</a:t>
                      </a:r>
                      <a:endParaRPr b="1" sz="2300">
                        <a:solidFill>
                          <a:srgbClr val="EAD1DC"/>
                        </a:solidFill>
                        <a:latin typeface="Roboto"/>
                        <a:ea typeface="Roboto"/>
                        <a:cs typeface="Roboto"/>
                        <a:sym typeface="Roboto"/>
                      </a:endParaRPr>
                    </a:p>
                    <a:p>
                      <a:pPr indent="0" lvl="0" marL="0" rtl="0" algn="ctr">
                        <a:spcBef>
                          <a:spcPts val="0"/>
                        </a:spcBef>
                        <a:spcAft>
                          <a:spcPts val="0"/>
                        </a:spcAft>
                        <a:buNone/>
                      </a:pPr>
                      <a:r>
                        <a:rPr b="1" lang="pt-BR" sz="1300">
                          <a:solidFill>
                            <a:schemeClr val="dk1"/>
                          </a:solidFill>
                          <a:latin typeface="Roboto"/>
                          <a:ea typeface="Roboto"/>
                          <a:cs typeface="Roboto"/>
                          <a:sym typeface="Roboto"/>
                        </a:rPr>
                        <a:t>Have a clear, common goal and a compelling narrative about it</a:t>
                      </a:r>
                      <a:endParaRPr sz="1300"/>
                    </a:p>
                  </a:txBody>
                  <a:tcPr marT="36000" marB="91425" marR="162000" marL="162000">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c>
                  <a:txBody>
                    <a:bodyPr/>
                    <a:lstStyle/>
                    <a:p>
                      <a:pPr indent="0" lvl="0" marL="0" rtl="0" algn="ctr">
                        <a:spcBef>
                          <a:spcPts val="0"/>
                        </a:spcBef>
                        <a:spcAft>
                          <a:spcPts val="0"/>
                        </a:spcAft>
                        <a:buClr>
                          <a:schemeClr val="dk1"/>
                        </a:buClr>
                        <a:buSzPts val="1100"/>
                        <a:buFont typeface="Arial"/>
                        <a:buNone/>
                      </a:pPr>
                      <a:r>
                        <a:rPr b="1" lang="pt-BR" sz="2300">
                          <a:solidFill>
                            <a:srgbClr val="EAD1DC"/>
                          </a:solidFill>
                          <a:latin typeface="Roboto"/>
                          <a:ea typeface="Roboto"/>
                          <a:cs typeface="Roboto"/>
                          <a:sym typeface="Roboto"/>
                        </a:rPr>
                        <a:t>4</a:t>
                      </a:r>
                      <a:endParaRPr b="1" sz="2300">
                        <a:solidFill>
                          <a:srgbClr val="EAD1DC"/>
                        </a:solidFill>
                        <a:latin typeface="Roboto"/>
                        <a:ea typeface="Roboto"/>
                        <a:cs typeface="Roboto"/>
                        <a:sym typeface="Roboto"/>
                      </a:endParaRPr>
                    </a:p>
                    <a:p>
                      <a:pPr indent="0" lvl="0" marL="0" rtl="0" algn="ctr">
                        <a:spcBef>
                          <a:spcPts val="0"/>
                        </a:spcBef>
                        <a:spcAft>
                          <a:spcPts val="0"/>
                        </a:spcAft>
                        <a:buNone/>
                      </a:pPr>
                      <a:r>
                        <a:rPr b="1" lang="pt-BR" sz="1300">
                          <a:solidFill>
                            <a:schemeClr val="dk1"/>
                          </a:solidFill>
                          <a:latin typeface="Roboto"/>
                          <a:ea typeface="Roboto"/>
                          <a:cs typeface="Roboto"/>
                          <a:sym typeface="Roboto"/>
                        </a:rPr>
                        <a:t>Map and e</a:t>
                      </a:r>
                      <a:r>
                        <a:rPr b="1" lang="pt-BR" sz="1300">
                          <a:solidFill>
                            <a:schemeClr val="dk1"/>
                          </a:solidFill>
                          <a:latin typeface="Roboto"/>
                          <a:ea typeface="Roboto"/>
                          <a:cs typeface="Roboto"/>
                          <a:sym typeface="Roboto"/>
                        </a:rPr>
                        <a:t>ngage all key stakeholders</a:t>
                      </a:r>
                      <a:endParaRPr sz="1300">
                        <a:solidFill>
                          <a:schemeClr val="dk1"/>
                        </a:solidFill>
                      </a:endParaRPr>
                    </a:p>
                    <a:p>
                      <a:pPr indent="0" lvl="0" marL="0" marR="0" rtl="0" algn="ctr">
                        <a:lnSpc>
                          <a:spcPct val="100000"/>
                        </a:lnSpc>
                        <a:spcBef>
                          <a:spcPts val="0"/>
                        </a:spcBef>
                        <a:spcAft>
                          <a:spcPts val="0"/>
                        </a:spcAft>
                        <a:buNone/>
                      </a:pPr>
                      <a:r>
                        <a:t/>
                      </a:r>
                      <a:endParaRPr b="1" sz="2300">
                        <a:solidFill>
                          <a:srgbClr val="EAD1DC"/>
                        </a:solidFill>
                        <a:latin typeface="Roboto"/>
                        <a:ea typeface="Roboto"/>
                        <a:cs typeface="Roboto"/>
                        <a:sym typeface="Roboto"/>
                      </a:endParaRPr>
                    </a:p>
                  </a:txBody>
                  <a:tcPr marT="36000" marB="91425" marR="198000" marL="198000">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r>
              <a:tr h="1225700">
                <a:tc>
                  <a:txBody>
                    <a:bodyPr/>
                    <a:lstStyle/>
                    <a:p>
                      <a:pPr indent="0" lvl="0" marL="0" marR="0" rtl="0" algn="ctr">
                        <a:lnSpc>
                          <a:spcPct val="100000"/>
                        </a:lnSpc>
                        <a:spcBef>
                          <a:spcPts val="0"/>
                        </a:spcBef>
                        <a:spcAft>
                          <a:spcPts val="0"/>
                        </a:spcAft>
                        <a:buNone/>
                      </a:pPr>
                      <a:r>
                        <a:rPr b="1" lang="pt-BR" sz="2300">
                          <a:solidFill>
                            <a:srgbClr val="EAD1DC"/>
                          </a:solidFill>
                          <a:latin typeface="Roboto"/>
                          <a:ea typeface="Roboto"/>
                          <a:cs typeface="Roboto"/>
                          <a:sym typeface="Roboto"/>
                        </a:rPr>
                        <a:t>5</a:t>
                      </a:r>
                      <a:endParaRPr b="1" sz="2300">
                        <a:solidFill>
                          <a:srgbClr val="EAD1DC"/>
                        </a:solidFill>
                        <a:latin typeface="Roboto"/>
                        <a:ea typeface="Roboto"/>
                        <a:cs typeface="Roboto"/>
                        <a:sym typeface="Roboto"/>
                      </a:endParaRPr>
                    </a:p>
                    <a:p>
                      <a:pPr indent="0" lvl="0" marL="0" rtl="0" algn="ctr">
                        <a:spcBef>
                          <a:spcPts val="0"/>
                        </a:spcBef>
                        <a:spcAft>
                          <a:spcPts val="0"/>
                        </a:spcAft>
                        <a:buClr>
                          <a:schemeClr val="dk1"/>
                        </a:buClr>
                        <a:buSzPts val="1100"/>
                        <a:buFont typeface="Arial"/>
                        <a:buNone/>
                      </a:pPr>
                      <a:r>
                        <a:rPr b="1" lang="pt-BR" sz="1300">
                          <a:solidFill>
                            <a:schemeClr val="dk1"/>
                          </a:solidFill>
                          <a:latin typeface="Roboto"/>
                          <a:ea typeface="Roboto"/>
                          <a:cs typeface="Roboto"/>
                          <a:sym typeface="Roboto"/>
                        </a:rPr>
                        <a:t>Seek political legitimacy even in times of political change</a:t>
                      </a:r>
                      <a:endParaRPr sz="1300"/>
                    </a:p>
                  </a:txBody>
                  <a:tcPr marT="36000" marB="91425" marR="90000" marL="90000">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b="1" lang="pt-BR" sz="2300">
                          <a:solidFill>
                            <a:srgbClr val="EAD1DC"/>
                          </a:solidFill>
                          <a:latin typeface="Roboto"/>
                          <a:ea typeface="Roboto"/>
                          <a:cs typeface="Roboto"/>
                          <a:sym typeface="Roboto"/>
                        </a:rPr>
                        <a:t>6</a:t>
                      </a:r>
                      <a:endParaRPr b="1" sz="2300">
                        <a:solidFill>
                          <a:srgbClr val="EAD1DC"/>
                        </a:solidFill>
                        <a:latin typeface="Roboto"/>
                        <a:ea typeface="Roboto"/>
                        <a:cs typeface="Roboto"/>
                        <a:sym typeface="Roboto"/>
                      </a:endParaRPr>
                    </a:p>
                    <a:p>
                      <a:pPr indent="0" lvl="0" marL="0" rtl="0" algn="ctr">
                        <a:spcBef>
                          <a:spcPts val="0"/>
                        </a:spcBef>
                        <a:spcAft>
                          <a:spcPts val="0"/>
                        </a:spcAft>
                        <a:buClr>
                          <a:schemeClr val="dk1"/>
                        </a:buClr>
                        <a:buSzPts val="1100"/>
                        <a:buFont typeface="Arial"/>
                        <a:buNone/>
                      </a:pPr>
                      <a:r>
                        <a:rPr b="1" lang="pt-BR" sz="1300">
                          <a:solidFill>
                            <a:schemeClr val="dk1"/>
                          </a:solidFill>
                          <a:latin typeface="Roboto"/>
                          <a:ea typeface="Roboto"/>
                          <a:cs typeface="Roboto"/>
                          <a:sym typeface="Roboto"/>
                        </a:rPr>
                        <a:t>Use the knowledge &amp; skills of the coalition members</a:t>
                      </a:r>
                      <a:endParaRPr b="1" sz="1300">
                        <a:solidFill>
                          <a:schemeClr val="dk1"/>
                        </a:solidFill>
                        <a:latin typeface="Roboto"/>
                        <a:ea typeface="Roboto"/>
                        <a:cs typeface="Roboto"/>
                        <a:sym typeface="Roboto"/>
                      </a:endParaRPr>
                    </a:p>
                  </a:txBody>
                  <a:tcPr marT="36000" marB="91425" marR="270000" marL="270000">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b="1" lang="pt-BR" sz="2300">
                          <a:solidFill>
                            <a:srgbClr val="EAD1DC"/>
                          </a:solidFill>
                          <a:latin typeface="Roboto"/>
                          <a:ea typeface="Roboto"/>
                          <a:cs typeface="Roboto"/>
                          <a:sym typeface="Roboto"/>
                        </a:rPr>
                        <a:t>7</a:t>
                      </a:r>
                      <a:endParaRPr b="1" sz="2300">
                        <a:solidFill>
                          <a:srgbClr val="EAD1DC"/>
                        </a:solidFill>
                        <a:latin typeface="Roboto"/>
                        <a:ea typeface="Roboto"/>
                        <a:cs typeface="Roboto"/>
                        <a:sym typeface="Roboto"/>
                      </a:endParaRPr>
                    </a:p>
                    <a:p>
                      <a:pPr indent="0" lvl="0" marL="0" rtl="0" algn="ctr">
                        <a:spcBef>
                          <a:spcPts val="0"/>
                        </a:spcBef>
                        <a:spcAft>
                          <a:spcPts val="0"/>
                        </a:spcAft>
                        <a:buClr>
                          <a:schemeClr val="dk1"/>
                        </a:buClr>
                        <a:buSzPts val="1100"/>
                        <a:buFont typeface="Arial"/>
                        <a:buNone/>
                      </a:pPr>
                      <a:r>
                        <a:rPr b="1" lang="pt-BR" sz="1300">
                          <a:solidFill>
                            <a:schemeClr val="dk1"/>
                          </a:solidFill>
                          <a:latin typeface="Roboto"/>
                          <a:ea typeface="Roboto"/>
                          <a:cs typeface="Roboto"/>
                          <a:sym typeface="Roboto"/>
                        </a:rPr>
                        <a:t>Create a solid plan, phasing decisions and reforms</a:t>
                      </a:r>
                      <a:endParaRPr b="1" sz="1300">
                        <a:solidFill>
                          <a:schemeClr val="dk1"/>
                        </a:solidFill>
                        <a:latin typeface="Roboto"/>
                        <a:ea typeface="Roboto"/>
                        <a:cs typeface="Roboto"/>
                        <a:sym typeface="Roboto"/>
                      </a:endParaRPr>
                    </a:p>
                  </a:txBody>
                  <a:tcPr marT="36000" marB="90000" marR="198000" marL="198000">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b="1" lang="pt-BR" sz="2300">
                          <a:solidFill>
                            <a:srgbClr val="EAD1DC"/>
                          </a:solidFill>
                          <a:latin typeface="Roboto"/>
                          <a:ea typeface="Roboto"/>
                          <a:cs typeface="Roboto"/>
                          <a:sym typeface="Roboto"/>
                        </a:rPr>
                        <a:t>8</a:t>
                      </a:r>
                      <a:endParaRPr b="1" sz="2300">
                        <a:solidFill>
                          <a:srgbClr val="EAD1DC"/>
                        </a:solidFill>
                        <a:latin typeface="Roboto"/>
                        <a:ea typeface="Roboto"/>
                        <a:cs typeface="Roboto"/>
                        <a:sym typeface="Roboto"/>
                      </a:endParaRPr>
                    </a:p>
                    <a:p>
                      <a:pPr indent="0" lvl="0" marL="0" rtl="0" algn="ctr">
                        <a:spcBef>
                          <a:spcPts val="0"/>
                        </a:spcBef>
                        <a:spcAft>
                          <a:spcPts val="0"/>
                        </a:spcAft>
                        <a:buClr>
                          <a:schemeClr val="dk1"/>
                        </a:buClr>
                        <a:buSzPts val="1100"/>
                        <a:buFont typeface="Arial"/>
                        <a:buNone/>
                      </a:pPr>
                      <a:r>
                        <a:rPr b="1" lang="pt-BR" sz="1300">
                          <a:solidFill>
                            <a:schemeClr val="dk1"/>
                          </a:solidFill>
                          <a:latin typeface="Roboto"/>
                          <a:ea typeface="Roboto"/>
                          <a:cs typeface="Roboto"/>
                          <a:sym typeface="Roboto"/>
                        </a:rPr>
                        <a:t>Establish a structured governance for the coalition</a:t>
                      </a:r>
                      <a:endParaRPr b="1" sz="1300">
                        <a:solidFill>
                          <a:srgbClr val="EAD1DC"/>
                        </a:solidFill>
                        <a:latin typeface="Roboto"/>
                        <a:ea typeface="Roboto"/>
                        <a:cs typeface="Roboto"/>
                        <a:sym typeface="Roboto"/>
                      </a:endParaRPr>
                    </a:p>
                  </a:txBody>
                  <a:tcPr marT="36000" marB="90000" marR="162000" marL="162000">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r>
            </a:tbl>
          </a:graphicData>
        </a:graphic>
      </p:graphicFrame>
      <p:cxnSp>
        <p:nvCxnSpPr>
          <p:cNvPr id="176" name="Google Shape;176;p27"/>
          <p:cNvCxnSpPr/>
          <p:nvPr/>
        </p:nvCxnSpPr>
        <p:spPr>
          <a:xfrm flipH="1" rot="10800000">
            <a:off x="0" y="575950"/>
            <a:ext cx="2174700" cy="2400"/>
          </a:xfrm>
          <a:prstGeom prst="straightConnector1">
            <a:avLst/>
          </a:prstGeom>
          <a:noFill/>
          <a:ln cap="flat" cmpd="sng" w="9525">
            <a:solidFill>
              <a:srgbClr val="934279"/>
            </a:solidFill>
            <a:prstDash val="solid"/>
            <a:round/>
            <a:headEnd len="med" w="med" type="none"/>
            <a:tailEnd len="med" w="med" type="none"/>
          </a:ln>
        </p:spPr>
      </p:cxnSp>
      <p:sp>
        <p:nvSpPr>
          <p:cNvPr id="177" name="Google Shape;177;p27"/>
          <p:cNvSpPr txBox="1"/>
          <p:nvPr/>
        </p:nvSpPr>
        <p:spPr>
          <a:xfrm>
            <a:off x="120025" y="105675"/>
            <a:ext cx="74523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rgbClr val="000000"/>
              </a:buClr>
              <a:buSzPts val="1100"/>
              <a:buFont typeface="Arial"/>
              <a:buNone/>
            </a:pPr>
            <a:r>
              <a:rPr b="1" lang="pt-BR">
                <a:solidFill>
                  <a:srgbClr val="595959"/>
                </a:solidFill>
                <a:latin typeface="Roboto"/>
                <a:ea typeface="Roboto"/>
                <a:cs typeface="Roboto"/>
                <a:sym typeface="Roboto"/>
              </a:rPr>
              <a:t>GUIDING PREMISES FOR BUILDING NATIONAL COALITIONS FOR EDUCATION REFORMS </a:t>
            </a:r>
            <a:endParaRPr>
              <a:solidFill>
                <a:srgbClr val="EA4E33"/>
              </a:solidFill>
              <a:latin typeface="Roboto"/>
              <a:ea typeface="Roboto"/>
              <a:cs typeface="Roboto"/>
              <a:sym typeface="Roboto"/>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1" name="Shape 181"/>
        <p:cNvGrpSpPr/>
        <p:nvPr/>
      </p:nvGrpSpPr>
      <p:grpSpPr>
        <a:xfrm>
          <a:off x="0" y="0"/>
          <a:ext cx="0" cy="0"/>
          <a:chOff x="0" y="0"/>
          <a:chExt cx="0" cy="0"/>
        </a:xfrm>
      </p:grpSpPr>
      <p:cxnSp>
        <p:nvCxnSpPr>
          <p:cNvPr id="182" name="Google Shape;182;p28"/>
          <p:cNvCxnSpPr/>
          <p:nvPr/>
        </p:nvCxnSpPr>
        <p:spPr>
          <a:xfrm flipH="1" rot="10800000">
            <a:off x="0" y="575950"/>
            <a:ext cx="2174700" cy="2400"/>
          </a:xfrm>
          <a:prstGeom prst="straightConnector1">
            <a:avLst/>
          </a:prstGeom>
          <a:noFill/>
          <a:ln cap="flat" cmpd="sng" w="9525">
            <a:solidFill>
              <a:srgbClr val="934279"/>
            </a:solidFill>
            <a:prstDash val="solid"/>
            <a:round/>
            <a:headEnd len="med" w="med" type="none"/>
            <a:tailEnd len="med" w="med" type="none"/>
          </a:ln>
        </p:spPr>
      </p:cxnSp>
      <p:sp>
        <p:nvSpPr>
          <p:cNvPr id="183" name="Google Shape;183;p28"/>
          <p:cNvSpPr/>
          <p:nvPr/>
        </p:nvSpPr>
        <p:spPr>
          <a:xfrm>
            <a:off x="8145875" y="789344"/>
            <a:ext cx="491100" cy="491100"/>
          </a:xfrm>
          <a:prstGeom prst="ellipse">
            <a:avLst/>
          </a:prstGeom>
          <a:solidFill>
            <a:schemeClr val="lt2"/>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sz="1300">
              <a:highlight>
                <a:srgbClr val="EFEFEF"/>
              </a:highlight>
            </a:endParaRPr>
          </a:p>
        </p:txBody>
      </p:sp>
      <p:sp>
        <p:nvSpPr>
          <p:cNvPr id="184" name="Google Shape;184;p28"/>
          <p:cNvSpPr/>
          <p:nvPr/>
        </p:nvSpPr>
        <p:spPr>
          <a:xfrm>
            <a:off x="8145875" y="1301626"/>
            <a:ext cx="491100" cy="491100"/>
          </a:xfrm>
          <a:prstGeom prst="ellipse">
            <a:avLst/>
          </a:prstGeom>
          <a:solidFill>
            <a:schemeClr val="lt2"/>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sz="1300">
              <a:highlight>
                <a:srgbClr val="EFEFEF"/>
              </a:highlight>
            </a:endParaRPr>
          </a:p>
        </p:txBody>
      </p:sp>
      <p:sp>
        <p:nvSpPr>
          <p:cNvPr id="185" name="Google Shape;185;p28"/>
          <p:cNvSpPr/>
          <p:nvPr/>
        </p:nvSpPr>
        <p:spPr>
          <a:xfrm>
            <a:off x="8145875" y="3863036"/>
            <a:ext cx="491100" cy="491100"/>
          </a:xfrm>
          <a:prstGeom prst="ellipse">
            <a:avLst/>
          </a:prstGeom>
          <a:solidFill>
            <a:schemeClr val="lt2"/>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sz="1300">
              <a:highlight>
                <a:srgbClr val="EFEFEF"/>
              </a:highlight>
            </a:endParaRPr>
          </a:p>
        </p:txBody>
      </p:sp>
      <p:sp>
        <p:nvSpPr>
          <p:cNvPr id="186" name="Google Shape;186;p28"/>
          <p:cNvSpPr/>
          <p:nvPr/>
        </p:nvSpPr>
        <p:spPr>
          <a:xfrm>
            <a:off x="8145875" y="4375318"/>
            <a:ext cx="491100" cy="491100"/>
          </a:xfrm>
          <a:prstGeom prst="ellipse">
            <a:avLst/>
          </a:prstGeom>
          <a:solidFill>
            <a:schemeClr val="lt2"/>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sz="1300">
              <a:highlight>
                <a:srgbClr val="EFEFEF"/>
              </a:highlight>
            </a:endParaRPr>
          </a:p>
        </p:txBody>
      </p:sp>
      <p:sp>
        <p:nvSpPr>
          <p:cNvPr id="187" name="Google Shape;187;p28"/>
          <p:cNvSpPr txBox="1"/>
          <p:nvPr/>
        </p:nvSpPr>
        <p:spPr>
          <a:xfrm>
            <a:off x="375400" y="775025"/>
            <a:ext cx="6196800" cy="7695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Clr>
                <a:schemeClr val="dk1"/>
              </a:buClr>
              <a:buSzPts val="1100"/>
              <a:buFont typeface="Arial"/>
              <a:buNone/>
            </a:pPr>
            <a:r>
              <a:rPr b="1" lang="pt-BR" sz="2000">
                <a:solidFill>
                  <a:schemeClr val="dk1"/>
                </a:solidFill>
                <a:latin typeface="Roboto"/>
                <a:ea typeface="Roboto"/>
                <a:cs typeface="Roboto"/>
                <a:sym typeface="Roboto"/>
              </a:rPr>
              <a:t>Composition of coalition and space for all members</a:t>
            </a:r>
            <a:endParaRPr b="1" sz="2000">
              <a:solidFill>
                <a:schemeClr val="dk1"/>
              </a:solidFill>
              <a:latin typeface="Roboto"/>
              <a:ea typeface="Roboto"/>
              <a:cs typeface="Roboto"/>
              <a:sym typeface="Roboto"/>
            </a:endParaRPr>
          </a:p>
          <a:p>
            <a:pPr indent="0" lvl="0" marL="0" rtl="0" algn="l">
              <a:lnSpc>
                <a:spcPct val="115000"/>
              </a:lnSpc>
              <a:spcBef>
                <a:spcPts val="0"/>
              </a:spcBef>
              <a:spcAft>
                <a:spcPts val="600"/>
              </a:spcAft>
              <a:buClr>
                <a:schemeClr val="dk1"/>
              </a:buClr>
              <a:buSzPts val="1100"/>
              <a:buFont typeface="Arial"/>
              <a:buNone/>
            </a:pPr>
            <a:r>
              <a:rPr b="1" i="1" lang="pt-BR" sz="1500">
                <a:solidFill>
                  <a:srgbClr val="934279"/>
                </a:solidFill>
                <a:latin typeface="Roboto"/>
                <a:ea typeface="Roboto"/>
                <a:cs typeface="Roboto"/>
                <a:sym typeface="Roboto"/>
              </a:rPr>
              <a:t>Share power among all coalition members</a:t>
            </a:r>
            <a:endParaRPr b="1" i="1" sz="1500">
              <a:solidFill>
                <a:srgbClr val="934279"/>
              </a:solidFill>
              <a:latin typeface="Roboto"/>
              <a:ea typeface="Roboto"/>
              <a:cs typeface="Roboto"/>
              <a:sym typeface="Roboto"/>
            </a:endParaRPr>
          </a:p>
        </p:txBody>
      </p:sp>
      <p:sp>
        <p:nvSpPr>
          <p:cNvPr id="188" name="Google Shape;188;p28"/>
          <p:cNvSpPr/>
          <p:nvPr/>
        </p:nvSpPr>
        <p:spPr>
          <a:xfrm>
            <a:off x="8145875" y="277063"/>
            <a:ext cx="491100" cy="491100"/>
          </a:xfrm>
          <a:prstGeom prst="ellipse">
            <a:avLst/>
          </a:prstGeom>
          <a:solidFill>
            <a:srgbClr val="934279"/>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sz="1300">
              <a:highlight>
                <a:srgbClr val="EFEFEF"/>
              </a:highlight>
            </a:endParaRPr>
          </a:p>
        </p:txBody>
      </p:sp>
      <p:sp>
        <p:nvSpPr>
          <p:cNvPr id="189" name="Google Shape;189;p28"/>
          <p:cNvSpPr/>
          <p:nvPr/>
        </p:nvSpPr>
        <p:spPr>
          <a:xfrm>
            <a:off x="7752725" y="825522"/>
            <a:ext cx="1277400" cy="400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pt-BR" sz="1000">
                <a:highlight>
                  <a:srgbClr val="EFEFEF"/>
                </a:highlight>
              </a:rPr>
              <a:t>Trust building</a:t>
            </a:r>
            <a:endParaRPr sz="1000">
              <a:highlight>
                <a:srgbClr val="EFEFEF"/>
              </a:highlight>
            </a:endParaRPr>
          </a:p>
        </p:txBody>
      </p:sp>
      <p:sp>
        <p:nvSpPr>
          <p:cNvPr id="190" name="Google Shape;190;p28"/>
          <p:cNvSpPr/>
          <p:nvPr/>
        </p:nvSpPr>
        <p:spPr>
          <a:xfrm>
            <a:off x="7752725" y="1340894"/>
            <a:ext cx="1277400" cy="400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pt-BR" sz="1000">
                <a:highlight>
                  <a:srgbClr val="EFEFEF"/>
                </a:highlight>
              </a:rPr>
              <a:t>Shared goals and narratives</a:t>
            </a:r>
            <a:endParaRPr sz="1000">
              <a:highlight>
                <a:srgbClr val="EFEFEF"/>
              </a:highlight>
            </a:endParaRPr>
          </a:p>
        </p:txBody>
      </p:sp>
      <p:sp>
        <p:nvSpPr>
          <p:cNvPr id="191" name="Google Shape;191;p28"/>
          <p:cNvSpPr/>
          <p:nvPr/>
        </p:nvSpPr>
        <p:spPr>
          <a:xfrm>
            <a:off x="7723175" y="3917753"/>
            <a:ext cx="1336500" cy="400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pt-BR" sz="1000">
                <a:highlight>
                  <a:srgbClr val="EFEFEF"/>
                </a:highlight>
              </a:rPr>
              <a:t>Coalition management</a:t>
            </a:r>
            <a:endParaRPr sz="1000">
              <a:highlight>
                <a:srgbClr val="EFEFEF"/>
              </a:highlight>
            </a:endParaRPr>
          </a:p>
        </p:txBody>
      </p:sp>
      <p:sp>
        <p:nvSpPr>
          <p:cNvPr id="192" name="Google Shape;192;p28"/>
          <p:cNvSpPr/>
          <p:nvPr/>
        </p:nvSpPr>
        <p:spPr>
          <a:xfrm>
            <a:off x="7723175" y="4433125"/>
            <a:ext cx="1336500" cy="400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pt-BR" sz="1000">
                <a:highlight>
                  <a:srgbClr val="EFEFEF"/>
                </a:highlight>
              </a:rPr>
              <a:t>Implementation &amp; sustainability</a:t>
            </a:r>
            <a:endParaRPr sz="1000">
              <a:highlight>
                <a:srgbClr val="EFEFEF"/>
              </a:highlight>
            </a:endParaRPr>
          </a:p>
        </p:txBody>
      </p:sp>
      <p:sp>
        <p:nvSpPr>
          <p:cNvPr id="193" name="Google Shape;193;p28"/>
          <p:cNvSpPr/>
          <p:nvPr/>
        </p:nvSpPr>
        <p:spPr>
          <a:xfrm>
            <a:off x="7752725" y="310150"/>
            <a:ext cx="1277400" cy="4002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lang="pt-BR" sz="1000">
                <a:solidFill>
                  <a:srgbClr val="FFFFFF"/>
                </a:solidFill>
                <a:highlight>
                  <a:srgbClr val="934279"/>
                </a:highlight>
              </a:rPr>
              <a:t>Composition and space for all</a:t>
            </a:r>
            <a:endParaRPr sz="1000">
              <a:highlight>
                <a:srgbClr val="EFEFEF"/>
              </a:highlight>
            </a:endParaRPr>
          </a:p>
        </p:txBody>
      </p:sp>
      <p:sp>
        <p:nvSpPr>
          <p:cNvPr id="194" name="Google Shape;194;p28"/>
          <p:cNvSpPr txBox="1"/>
          <p:nvPr/>
        </p:nvSpPr>
        <p:spPr>
          <a:xfrm>
            <a:off x="120025" y="105675"/>
            <a:ext cx="74523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pt-BR">
                <a:solidFill>
                  <a:srgbClr val="595959"/>
                </a:solidFill>
                <a:latin typeface="Roboto"/>
                <a:ea typeface="Roboto"/>
                <a:cs typeface="Roboto"/>
                <a:sym typeface="Roboto"/>
              </a:rPr>
              <a:t>GUIDING PREMISES FOR BUILDING NATIONAL COALITIONS FOR EDUCATION REFORMS</a:t>
            </a:r>
            <a:endParaRPr b="1">
              <a:solidFill>
                <a:srgbClr val="595959"/>
              </a:solidFill>
              <a:latin typeface="Roboto"/>
              <a:ea typeface="Roboto"/>
              <a:cs typeface="Roboto"/>
              <a:sym typeface="Roboto"/>
            </a:endParaRPr>
          </a:p>
        </p:txBody>
      </p:sp>
      <p:sp>
        <p:nvSpPr>
          <p:cNvPr id="195" name="Google Shape;195;p28"/>
          <p:cNvSpPr txBox="1"/>
          <p:nvPr/>
        </p:nvSpPr>
        <p:spPr>
          <a:xfrm>
            <a:off x="375400" y="1637075"/>
            <a:ext cx="6337500" cy="2586000"/>
          </a:xfrm>
          <a:prstGeom prst="rect">
            <a:avLst/>
          </a:prstGeom>
          <a:noFill/>
          <a:ln>
            <a:noFill/>
          </a:ln>
        </p:spPr>
        <p:txBody>
          <a:bodyPr anchorCtr="0" anchor="t" bIns="91425" lIns="91425" spcFirstLastPara="1" rIns="91425" wrap="square" tIns="91425">
            <a:spAutoFit/>
          </a:bodyPr>
          <a:lstStyle/>
          <a:p>
            <a:pPr indent="-304800" lvl="0" marL="457200" rtl="0" algn="l">
              <a:lnSpc>
                <a:spcPct val="150000"/>
              </a:lnSpc>
              <a:spcBef>
                <a:spcPts val="0"/>
              </a:spcBef>
              <a:spcAft>
                <a:spcPts val="0"/>
              </a:spcAft>
              <a:buClr>
                <a:schemeClr val="dk1"/>
              </a:buClr>
              <a:buSzPts val="1200"/>
              <a:buFont typeface="Roboto"/>
              <a:buChar char="●"/>
            </a:pPr>
            <a:r>
              <a:rPr lang="pt-BR" sz="1200">
                <a:solidFill>
                  <a:schemeClr val="dk1"/>
                </a:solidFill>
                <a:latin typeface="Roboto"/>
                <a:ea typeface="Roboto"/>
                <a:cs typeface="Roboto"/>
                <a:sym typeface="Roboto"/>
              </a:rPr>
              <a:t>Coalition needs to be led by national leaders (not external actors)</a:t>
            </a:r>
            <a:endParaRPr sz="1200">
              <a:solidFill>
                <a:schemeClr val="dk1"/>
              </a:solidFill>
              <a:latin typeface="Roboto"/>
              <a:ea typeface="Roboto"/>
              <a:cs typeface="Roboto"/>
              <a:sym typeface="Roboto"/>
            </a:endParaRPr>
          </a:p>
          <a:p>
            <a:pPr indent="-304800" lvl="0" marL="457200" rtl="0" algn="l">
              <a:lnSpc>
                <a:spcPct val="150000"/>
              </a:lnSpc>
              <a:spcBef>
                <a:spcPts val="0"/>
              </a:spcBef>
              <a:spcAft>
                <a:spcPts val="0"/>
              </a:spcAft>
              <a:buClr>
                <a:schemeClr val="dk1"/>
              </a:buClr>
              <a:buSzPts val="1200"/>
              <a:buFont typeface="Roboto"/>
              <a:buChar char="●"/>
            </a:pPr>
            <a:r>
              <a:rPr lang="pt-BR" sz="1200">
                <a:solidFill>
                  <a:schemeClr val="dk1"/>
                </a:solidFill>
                <a:latin typeface="Roboto"/>
                <a:ea typeface="Roboto"/>
                <a:cs typeface="Roboto"/>
                <a:sym typeface="Roboto"/>
              </a:rPr>
              <a:t>Respect and value different perspectives</a:t>
            </a:r>
            <a:endParaRPr sz="1200">
              <a:solidFill>
                <a:schemeClr val="dk1"/>
              </a:solidFill>
              <a:latin typeface="Roboto"/>
              <a:ea typeface="Roboto"/>
              <a:cs typeface="Roboto"/>
              <a:sym typeface="Roboto"/>
            </a:endParaRPr>
          </a:p>
          <a:p>
            <a:pPr indent="-304800" lvl="0" marL="457200" rtl="0" algn="l">
              <a:lnSpc>
                <a:spcPct val="150000"/>
              </a:lnSpc>
              <a:spcBef>
                <a:spcPts val="0"/>
              </a:spcBef>
              <a:spcAft>
                <a:spcPts val="0"/>
              </a:spcAft>
              <a:buClr>
                <a:schemeClr val="dk1"/>
              </a:buClr>
              <a:buSzPts val="1200"/>
              <a:buFont typeface="Roboto"/>
              <a:buChar char="●"/>
            </a:pPr>
            <a:r>
              <a:rPr lang="pt-BR" sz="1200">
                <a:solidFill>
                  <a:schemeClr val="dk1"/>
                </a:solidFill>
                <a:latin typeface="Roboto"/>
                <a:ea typeface="Roboto"/>
                <a:cs typeface="Roboto"/>
                <a:sym typeface="Roboto"/>
              </a:rPr>
              <a:t>Ensure all members feel part/represented in the coalition </a:t>
            </a:r>
            <a:endParaRPr sz="1200">
              <a:solidFill>
                <a:schemeClr val="dk1"/>
              </a:solidFill>
              <a:latin typeface="Roboto"/>
              <a:ea typeface="Roboto"/>
              <a:cs typeface="Roboto"/>
              <a:sym typeface="Roboto"/>
            </a:endParaRPr>
          </a:p>
          <a:p>
            <a:pPr indent="-304800" lvl="0" marL="457200" rtl="0" algn="l">
              <a:lnSpc>
                <a:spcPct val="150000"/>
              </a:lnSpc>
              <a:spcBef>
                <a:spcPts val="0"/>
              </a:spcBef>
              <a:spcAft>
                <a:spcPts val="0"/>
              </a:spcAft>
              <a:buClr>
                <a:schemeClr val="dk1"/>
              </a:buClr>
              <a:buSzPts val="1200"/>
              <a:buFont typeface="Roboto"/>
              <a:buChar char="●"/>
            </a:pPr>
            <a:r>
              <a:rPr lang="pt-BR" sz="1200">
                <a:solidFill>
                  <a:schemeClr val="dk1"/>
                </a:solidFill>
                <a:latin typeface="Roboto"/>
                <a:ea typeface="Roboto"/>
                <a:cs typeface="Roboto"/>
                <a:sym typeface="Roboto"/>
              </a:rPr>
              <a:t>Have collective/ democratic leadership and equality among all members</a:t>
            </a:r>
            <a:endParaRPr sz="1200">
              <a:solidFill>
                <a:schemeClr val="dk1"/>
              </a:solidFill>
              <a:latin typeface="Roboto"/>
              <a:ea typeface="Roboto"/>
              <a:cs typeface="Roboto"/>
              <a:sym typeface="Roboto"/>
            </a:endParaRPr>
          </a:p>
          <a:p>
            <a:pPr indent="-304800" lvl="0" marL="457200" rtl="0" algn="l">
              <a:lnSpc>
                <a:spcPct val="150000"/>
              </a:lnSpc>
              <a:spcBef>
                <a:spcPts val="0"/>
              </a:spcBef>
              <a:spcAft>
                <a:spcPts val="0"/>
              </a:spcAft>
              <a:buClr>
                <a:schemeClr val="dk1"/>
              </a:buClr>
              <a:buSzPts val="1200"/>
              <a:buFont typeface="Roboto"/>
              <a:buChar char="●"/>
            </a:pPr>
            <a:r>
              <a:rPr lang="pt-BR" sz="1200">
                <a:solidFill>
                  <a:schemeClr val="dk1"/>
                </a:solidFill>
                <a:latin typeface="Roboto"/>
                <a:ea typeface="Roboto"/>
                <a:cs typeface="Roboto"/>
                <a:sym typeface="Roboto"/>
              </a:rPr>
              <a:t>Allow everyone in the coalition to have voice and visibility </a:t>
            </a:r>
            <a:endParaRPr sz="1200">
              <a:solidFill>
                <a:schemeClr val="dk1"/>
              </a:solidFill>
              <a:latin typeface="Roboto"/>
              <a:ea typeface="Roboto"/>
              <a:cs typeface="Roboto"/>
              <a:sym typeface="Roboto"/>
            </a:endParaRPr>
          </a:p>
          <a:p>
            <a:pPr indent="-304800" lvl="0" marL="457200" rtl="0" algn="l">
              <a:lnSpc>
                <a:spcPct val="150000"/>
              </a:lnSpc>
              <a:spcBef>
                <a:spcPts val="0"/>
              </a:spcBef>
              <a:spcAft>
                <a:spcPts val="0"/>
              </a:spcAft>
              <a:buClr>
                <a:schemeClr val="dk1"/>
              </a:buClr>
              <a:buSzPts val="1200"/>
              <a:buFont typeface="Roboto"/>
              <a:buChar char="●"/>
            </a:pPr>
            <a:r>
              <a:rPr lang="pt-BR" sz="1200">
                <a:solidFill>
                  <a:schemeClr val="dk1"/>
                </a:solidFill>
                <a:latin typeface="Roboto"/>
                <a:ea typeface="Roboto"/>
                <a:cs typeface="Roboto"/>
                <a:sym typeface="Roboto"/>
              </a:rPr>
              <a:t>Create a space in which all feel comfortable to speak out; get quieter voices heard</a:t>
            </a:r>
            <a:endParaRPr sz="1200">
              <a:solidFill>
                <a:schemeClr val="dk1"/>
              </a:solidFill>
              <a:latin typeface="Roboto"/>
              <a:ea typeface="Roboto"/>
              <a:cs typeface="Roboto"/>
              <a:sym typeface="Roboto"/>
            </a:endParaRPr>
          </a:p>
          <a:p>
            <a:pPr indent="-304800" lvl="0" marL="457200" rtl="0" algn="l">
              <a:lnSpc>
                <a:spcPct val="150000"/>
              </a:lnSpc>
              <a:spcBef>
                <a:spcPts val="0"/>
              </a:spcBef>
              <a:spcAft>
                <a:spcPts val="0"/>
              </a:spcAft>
              <a:buClr>
                <a:schemeClr val="dk1"/>
              </a:buClr>
              <a:buSzPts val="1200"/>
              <a:buFont typeface="Roboto"/>
              <a:buChar char="●"/>
            </a:pPr>
            <a:r>
              <a:rPr lang="pt-BR" sz="1200">
                <a:solidFill>
                  <a:schemeClr val="dk1"/>
                </a:solidFill>
                <a:latin typeface="Roboto"/>
                <a:ea typeface="Roboto"/>
                <a:cs typeface="Roboto"/>
                <a:sym typeface="Roboto"/>
              </a:rPr>
              <a:t>All members should see the coalition’s value</a:t>
            </a:r>
            <a:endParaRPr sz="1200">
              <a:solidFill>
                <a:schemeClr val="dk1"/>
              </a:solidFill>
              <a:latin typeface="Roboto"/>
              <a:ea typeface="Roboto"/>
              <a:cs typeface="Roboto"/>
              <a:sym typeface="Roboto"/>
            </a:endParaRPr>
          </a:p>
          <a:p>
            <a:pPr indent="-304800" lvl="0" marL="457200" rtl="0" algn="l">
              <a:lnSpc>
                <a:spcPct val="150000"/>
              </a:lnSpc>
              <a:spcBef>
                <a:spcPts val="0"/>
              </a:spcBef>
              <a:spcAft>
                <a:spcPts val="0"/>
              </a:spcAft>
              <a:buClr>
                <a:schemeClr val="dk1"/>
              </a:buClr>
              <a:buSzPts val="1200"/>
              <a:buFont typeface="Roboto"/>
              <a:buChar char="●"/>
            </a:pPr>
            <a:r>
              <a:rPr lang="pt-BR" sz="1200">
                <a:solidFill>
                  <a:schemeClr val="dk1"/>
                </a:solidFill>
                <a:latin typeface="Roboto"/>
                <a:ea typeface="Roboto"/>
                <a:cs typeface="Roboto"/>
                <a:sym typeface="Roboto"/>
              </a:rPr>
              <a:t>The coalition should see the value of each member </a:t>
            </a:r>
            <a:endParaRPr sz="1200">
              <a:solidFill>
                <a:schemeClr val="dk1"/>
              </a:solidFill>
              <a:latin typeface="Roboto"/>
              <a:ea typeface="Roboto"/>
              <a:cs typeface="Roboto"/>
              <a:sym typeface="Roboto"/>
            </a:endParaRPr>
          </a:p>
          <a:p>
            <a:pPr indent="-304800" lvl="0" marL="457200" rtl="0" algn="l">
              <a:lnSpc>
                <a:spcPct val="150000"/>
              </a:lnSpc>
              <a:spcBef>
                <a:spcPts val="0"/>
              </a:spcBef>
              <a:spcAft>
                <a:spcPts val="0"/>
              </a:spcAft>
              <a:buClr>
                <a:schemeClr val="dk1"/>
              </a:buClr>
              <a:buSzPts val="1200"/>
              <a:buFont typeface="Roboto"/>
              <a:buChar char="●"/>
            </a:pPr>
            <a:r>
              <a:rPr lang="pt-BR" sz="1200">
                <a:solidFill>
                  <a:schemeClr val="dk1"/>
                </a:solidFill>
                <a:latin typeface="Roboto"/>
                <a:ea typeface="Roboto"/>
                <a:cs typeface="Roboto"/>
                <a:sym typeface="Roboto"/>
              </a:rPr>
              <a:t>Ensure coalition has something </a:t>
            </a:r>
            <a:r>
              <a:rPr lang="pt-BR" sz="1200" u="sng">
                <a:solidFill>
                  <a:schemeClr val="dk1"/>
                </a:solidFill>
                <a:latin typeface="Roboto"/>
                <a:ea typeface="Roboto"/>
                <a:cs typeface="Roboto"/>
                <a:sym typeface="Roboto"/>
              </a:rPr>
              <a:t>from</a:t>
            </a:r>
            <a:r>
              <a:rPr lang="pt-BR" sz="1200">
                <a:solidFill>
                  <a:schemeClr val="dk1"/>
                </a:solidFill>
                <a:latin typeface="Roboto"/>
                <a:ea typeface="Roboto"/>
                <a:cs typeface="Roboto"/>
                <a:sym typeface="Roboto"/>
              </a:rPr>
              <a:t> everyone and </a:t>
            </a:r>
            <a:r>
              <a:rPr lang="pt-BR" sz="1200" u="sng">
                <a:solidFill>
                  <a:schemeClr val="dk1"/>
                </a:solidFill>
                <a:latin typeface="Roboto"/>
                <a:ea typeface="Roboto"/>
                <a:cs typeface="Roboto"/>
                <a:sym typeface="Roboto"/>
              </a:rPr>
              <a:t>for</a:t>
            </a:r>
            <a:r>
              <a:rPr b="1" lang="pt-BR" sz="1200">
                <a:solidFill>
                  <a:schemeClr val="dk1"/>
                </a:solidFill>
                <a:latin typeface="Roboto"/>
                <a:ea typeface="Roboto"/>
                <a:cs typeface="Roboto"/>
                <a:sym typeface="Roboto"/>
              </a:rPr>
              <a:t> </a:t>
            </a:r>
            <a:r>
              <a:rPr lang="pt-BR" sz="1200">
                <a:solidFill>
                  <a:schemeClr val="dk1"/>
                </a:solidFill>
                <a:latin typeface="Roboto"/>
                <a:ea typeface="Roboto"/>
                <a:cs typeface="Roboto"/>
                <a:sym typeface="Roboto"/>
              </a:rPr>
              <a:t>everyone</a:t>
            </a:r>
            <a:endParaRPr sz="1200">
              <a:solidFill>
                <a:schemeClr val="dk1"/>
              </a:solidFill>
              <a:latin typeface="Roboto"/>
              <a:ea typeface="Roboto"/>
              <a:cs typeface="Roboto"/>
              <a:sym typeface="Roboto"/>
            </a:endParaRPr>
          </a:p>
        </p:txBody>
      </p:sp>
      <p:sp>
        <p:nvSpPr>
          <p:cNvPr id="196" name="Google Shape;196;p28"/>
          <p:cNvSpPr/>
          <p:nvPr/>
        </p:nvSpPr>
        <p:spPr>
          <a:xfrm>
            <a:off x="8145875" y="1813908"/>
            <a:ext cx="491100" cy="491100"/>
          </a:xfrm>
          <a:prstGeom prst="ellipse">
            <a:avLst/>
          </a:prstGeom>
          <a:solidFill>
            <a:schemeClr val="lt2"/>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sz="1300">
              <a:highlight>
                <a:srgbClr val="EFEFEF"/>
              </a:highlight>
            </a:endParaRPr>
          </a:p>
        </p:txBody>
      </p:sp>
      <p:sp>
        <p:nvSpPr>
          <p:cNvPr id="197" name="Google Shape;197;p28"/>
          <p:cNvSpPr/>
          <p:nvPr/>
        </p:nvSpPr>
        <p:spPr>
          <a:xfrm>
            <a:off x="8145875" y="2326190"/>
            <a:ext cx="491100" cy="491100"/>
          </a:xfrm>
          <a:prstGeom prst="ellipse">
            <a:avLst/>
          </a:prstGeom>
          <a:solidFill>
            <a:schemeClr val="lt2"/>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sz="1300">
              <a:highlight>
                <a:srgbClr val="EFEFEF"/>
              </a:highlight>
            </a:endParaRPr>
          </a:p>
        </p:txBody>
      </p:sp>
      <p:sp>
        <p:nvSpPr>
          <p:cNvPr id="198" name="Google Shape;198;p28"/>
          <p:cNvSpPr/>
          <p:nvPr/>
        </p:nvSpPr>
        <p:spPr>
          <a:xfrm>
            <a:off x="8145875" y="2838472"/>
            <a:ext cx="491100" cy="491100"/>
          </a:xfrm>
          <a:prstGeom prst="ellipse">
            <a:avLst/>
          </a:prstGeom>
          <a:solidFill>
            <a:schemeClr val="lt2"/>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sz="1300">
              <a:highlight>
                <a:srgbClr val="EFEFEF"/>
              </a:highlight>
            </a:endParaRPr>
          </a:p>
        </p:txBody>
      </p:sp>
      <p:sp>
        <p:nvSpPr>
          <p:cNvPr id="199" name="Google Shape;199;p28"/>
          <p:cNvSpPr/>
          <p:nvPr/>
        </p:nvSpPr>
        <p:spPr>
          <a:xfrm>
            <a:off x="8145875" y="3350754"/>
            <a:ext cx="491100" cy="491100"/>
          </a:xfrm>
          <a:prstGeom prst="ellipse">
            <a:avLst/>
          </a:prstGeom>
          <a:solidFill>
            <a:schemeClr val="lt2"/>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sz="1300">
              <a:highlight>
                <a:srgbClr val="EFEFEF"/>
              </a:highlight>
            </a:endParaRPr>
          </a:p>
        </p:txBody>
      </p:sp>
      <p:sp>
        <p:nvSpPr>
          <p:cNvPr id="200" name="Google Shape;200;p28"/>
          <p:cNvSpPr/>
          <p:nvPr/>
        </p:nvSpPr>
        <p:spPr>
          <a:xfrm>
            <a:off x="7723175" y="2883916"/>
            <a:ext cx="1336500" cy="400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pt-BR" sz="1000">
                <a:highlight>
                  <a:srgbClr val="EFEFEF"/>
                </a:highlight>
              </a:rPr>
              <a:t>Collective knowledge &amp; skills</a:t>
            </a:r>
            <a:endParaRPr sz="1000">
              <a:highlight>
                <a:srgbClr val="EFEFEF"/>
              </a:highlight>
            </a:endParaRPr>
          </a:p>
        </p:txBody>
      </p:sp>
      <p:sp>
        <p:nvSpPr>
          <p:cNvPr id="201" name="Google Shape;201;p28"/>
          <p:cNvSpPr/>
          <p:nvPr/>
        </p:nvSpPr>
        <p:spPr>
          <a:xfrm>
            <a:off x="7723175" y="3396188"/>
            <a:ext cx="1336500" cy="400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pt-BR" sz="1000">
                <a:highlight>
                  <a:srgbClr val="EFEFEF"/>
                </a:highlight>
              </a:rPr>
              <a:t>Planning</a:t>
            </a:r>
            <a:endParaRPr sz="1000">
              <a:highlight>
                <a:srgbClr val="EFEFEF"/>
              </a:highlight>
            </a:endParaRPr>
          </a:p>
        </p:txBody>
      </p:sp>
      <p:sp>
        <p:nvSpPr>
          <p:cNvPr id="202" name="Google Shape;202;p28"/>
          <p:cNvSpPr/>
          <p:nvPr/>
        </p:nvSpPr>
        <p:spPr>
          <a:xfrm>
            <a:off x="7723175" y="1859372"/>
            <a:ext cx="1336500" cy="400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pt-BR" sz="1000">
                <a:highlight>
                  <a:srgbClr val="EFEFEF"/>
                </a:highlight>
              </a:rPr>
              <a:t>Stakeholder engagement</a:t>
            </a:r>
            <a:endParaRPr sz="1000">
              <a:highlight>
                <a:srgbClr val="EFEFEF"/>
              </a:highlight>
            </a:endParaRPr>
          </a:p>
        </p:txBody>
      </p:sp>
      <p:sp>
        <p:nvSpPr>
          <p:cNvPr id="203" name="Google Shape;203;p28"/>
          <p:cNvSpPr/>
          <p:nvPr/>
        </p:nvSpPr>
        <p:spPr>
          <a:xfrm>
            <a:off x="7723175" y="2371644"/>
            <a:ext cx="1336500" cy="400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pt-BR" sz="1000">
                <a:highlight>
                  <a:srgbClr val="EFEFEF"/>
                </a:highlight>
              </a:rPr>
              <a:t>Political legitimacy</a:t>
            </a:r>
            <a:endParaRPr sz="1000">
              <a:highlight>
                <a:srgbClr val="EFEFEF"/>
              </a:highlight>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7" name="Shape 207"/>
        <p:cNvGrpSpPr/>
        <p:nvPr/>
      </p:nvGrpSpPr>
      <p:grpSpPr>
        <a:xfrm>
          <a:off x="0" y="0"/>
          <a:ext cx="0" cy="0"/>
          <a:chOff x="0" y="0"/>
          <a:chExt cx="0" cy="0"/>
        </a:xfrm>
      </p:grpSpPr>
      <p:cxnSp>
        <p:nvCxnSpPr>
          <p:cNvPr id="208" name="Google Shape;208;p29"/>
          <p:cNvCxnSpPr/>
          <p:nvPr/>
        </p:nvCxnSpPr>
        <p:spPr>
          <a:xfrm flipH="1" rot="10800000">
            <a:off x="0" y="575950"/>
            <a:ext cx="2174700" cy="2400"/>
          </a:xfrm>
          <a:prstGeom prst="straightConnector1">
            <a:avLst/>
          </a:prstGeom>
          <a:noFill/>
          <a:ln cap="flat" cmpd="sng" w="9525">
            <a:solidFill>
              <a:srgbClr val="934279"/>
            </a:solidFill>
            <a:prstDash val="solid"/>
            <a:round/>
            <a:headEnd len="med" w="med" type="none"/>
            <a:tailEnd len="med" w="med" type="none"/>
          </a:ln>
        </p:spPr>
      </p:cxnSp>
      <p:sp>
        <p:nvSpPr>
          <p:cNvPr id="209" name="Google Shape;209;p29"/>
          <p:cNvSpPr/>
          <p:nvPr/>
        </p:nvSpPr>
        <p:spPr>
          <a:xfrm>
            <a:off x="8145875" y="1301626"/>
            <a:ext cx="491100" cy="491100"/>
          </a:xfrm>
          <a:prstGeom prst="ellipse">
            <a:avLst/>
          </a:prstGeom>
          <a:solidFill>
            <a:schemeClr val="lt2"/>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sz="1300">
              <a:highlight>
                <a:srgbClr val="EFEFEF"/>
              </a:highlight>
            </a:endParaRPr>
          </a:p>
        </p:txBody>
      </p:sp>
      <p:sp>
        <p:nvSpPr>
          <p:cNvPr id="210" name="Google Shape;210;p29"/>
          <p:cNvSpPr/>
          <p:nvPr/>
        </p:nvSpPr>
        <p:spPr>
          <a:xfrm>
            <a:off x="8145875" y="3863036"/>
            <a:ext cx="491100" cy="491100"/>
          </a:xfrm>
          <a:prstGeom prst="ellipse">
            <a:avLst/>
          </a:prstGeom>
          <a:solidFill>
            <a:schemeClr val="lt2"/>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sz="1300">
              <a:highlight>
                <a:srgbClr val="EFEFEF"/>
              </a:highlight>
            </a:endParaRPr>
          </a:p>
        </p:txBody>
      </p:sp>
      <p:sp>
        <p:nvSpPr>
          <p:cNvPr id="211" name="Google Shape;211;p29"/>
          <p:cNvSpPr/>
          <p:nvPr/>
        </p:nvSpPr>
        <p:spPr>
          <a:xfrm>
            <a:off x="8145875" y="4375318"/>
            <a:ext cx="491100" cy="491100"/>
          </a:xfrm>
          <a:prstGeom prst="ellipse">
            <a:avLst/>
          </a:prstGeom>
          <a:solidFill>
            <a:schemeClr val="lt2"/>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sz="1300">
              <a:highlight>
                <a:srgbClr val="EFEFEF"/>
              </a:highlight>
            </a:endParaRPr>
          </a:p>
        </p:txBody>
      </p:sp>
      <p:sp>
        <p:nvSpPr>
          <p:cNvPr id="212" name="Google Shape;212;p29"/>
          <p:cNvSpPr/>
          <p:nvPr/>
        </p:nvSpPr>
        <p:spPr>
          <a:xfrm>
            <a:off x="8145875" y="277063"/>
            <a:ext cx="491100" cy="491100"/>
          </a:xfrm>
          <a:prstGeom prst="ellipse">
            <a:avLst/>
          </a:prstGeom>
          <a:solidFill>
            <a:schemeClr val="lt2"/>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sz="1300">
              <a:highlight>
                <a:srgbClr val="EFEFEF"/>
              </a:highlight>
            </a:endParaRPr>
          </a:p>
        </p:txBody>
      </p:sp>
      <p:sp>
        <p:nvSpPr>
          <p:cNvPr id="213" name="Google Shape;213;p29"/>
          <p:cNvSpPr/>
          <p:nvPr/>
        </p:nvSpPr>
        <p:spPr>
          <a:xfrm>
            <a:off x="7752725" y="1340894"/>
            <a:ext cx="1277400" cy="400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pt-BR" sz="1000">
                <a:highlight>
                  <a:srgbClr val="EFEFEF"/>
                </a:highlight>
              </a:rPr>
              <a:t>Shared goals and narratives</a:t>
            </a:r>
            <a:endParaRPr sz="1000">
              <a:highlight>
                <a:srgbClr val="EFEFEF"/>
              </a:highlight>
            </a:endParaRPr>
          </a:p>
        </p:txBody>
      </p:sp>
      <p:sp>
        <p:nvSpPr>
          <p:cNvPr id="214" name="Google Shape;214;p29"/>
          <p:cNvSpPr/>
          <p:nvPr/>
        </p:nvSpPr>
        <p:spPr>
          <a:xfrm>
            <a:off x="7723175" y="3917753"/>
            <a:ext cx="1336500" cy="400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pt-BR" sz="1000">
                <a:highlight>
                  <a:srgbClr val="EFEFEF"/>
                </a:highlight>
              </a:rPr>
              <a:t>Coalition management</a:t>
            </a:r>
            <a:endParaRPr sz="1000">
              <a:highlight>
                <a:srgbClr val="EFEFEF"/>
              </a:highlight>
            </a:endParaRPr>
          </a:p>
        </p:txBody>
      </p:sp>
      <p:sp>
        <p:nvSpPr>
          <p:cNvPr id="215" name="Google Shape;215;p29"/>
          <p:cNvSpPr/>
          <p:nvPr/>
        </p:nvSpPr>
        <p:spPr>
          <a:xfrm>
            <a:off x="7723175" y="4433125"/>
            <a:ext cx="1336500" cy="400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pt-BR" sz="1000">
                <a:highlight>
                  <a:srgbClr val="EFEFEF"/>
                </a:highlight>
              </a:rPr>
              <a:t>Implementation &amp; sustainability</a:t>
            </a:r>
            <a:endParaRPr sz="1000">
              <a:highlight>
                <a:srgbClr val="EFEFEF"/>
              </a:highlight>
            </a:endParaRPr>
          </a:p>
        </p:txBody>
      </p:sp>
      <p:sp>
        <p:nvSpPr>
          <p:cNvPr id="216" name="Google Shape;216;p29"/>
          <p:cNvSpPr/>
          <p:nvPr/>
        </p:nvSpPr>
        <p:spPr>
          <a:xfrm>
            <a:off x="8145875" y="789338"/>
            <a:ext cx="491100" cy="491100"/>
          </a:xfrm>
          <a:prstGeom prst="ellipse">
            <a:avLst/>
          </a:prstGeom>
          <a:solidFill>
            <a:srgbClr val="934279"/>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sz="1300">
              <a:highlight>
                <a:srgbClr val="EFEFEF"/>
              </a:highlight>
            </a:endParaRPr>
          </a:p>
        </p:txBody>
      </p:sp>
      <p:sp>
        <p:nvSpPr>
          <p:cNvPr id="217" name="Google Shape;217;p29"/>
          <p:cNvSpPr/>
          <p:nvPr/>
        </p:nvSpPr>
        <p:spPr>
          <a:xfrm>
            <a:off x="7752725" y="834797"/>
            <a:ext cx="1277400" cy="4002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lang="pt-BR" sz="1000">
                <a:solidFill>
                  <a:srgbClr val="FFFFFF"/>
                </a:solidFill>
                <a:highlight>
                  <a:srgbClr val="934279"/>
                </a:highlight>
              </a:rPr>
              <a:t>Trust building</a:t>
            </a:r>
            <a:endParaRPr sz="1000">
              <a:solidFill>
                <a:srgbClr val="FFFFFF"/>
              </a:solidFill>
              <a:highlight>
                <a:srgbClr val="934279"/>
              </a:highlight>
            </a:endParaRPr>
          </a:p>
        </p:txBody>
      </p:sp>
      <p:sp>
        <p:nvSpPr>
          <p:cNvPr id="218" name="Google Shape;218;p29"/>
          <p:cNvSpPr txBox="1"/>
          <p:nvPr/>
        </p:nvSpPr>
        <p:spPr>
          <a:xfrm>
            <a:off x="120025" y="105675"/>
            <a:ext cx="74523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pt-BR">
                <a:solidFill>
                  <a:srgbClr val="595959"/>
                </a:solidFill>
                <a:latin typeface="Roboto"/>
                <a:ea typeface="Roboto"/>
                <a:cs typeface="Roboto"/>
                <a:sym typeface="Roboto"/>
              </a:rPr>
              <a:t>GUIDING PREMISES FOR BUILDING NATIONAL COALITIONS FOR EDUCATION REFORMS </a:t>
            </a:r>
            <a:endParaRPr b="1">
              <a:solidFill>
                <a:srgbClr val="595959"/>
              </a:solidFill>
              <a:latin typeface="Roboto"/>
              <a:ea typeface="Roboto"/>
              <a:cs typeface="Roboto"/>
              <a:sym typeface="Roboto"/>
            </a:endParaRPr>
          </a:p>
        </p:txBody>
      </p:sp>
      <p:sp>
        <p:nvSpPr>
          <p:cNvPr id="219" name="Google Shape;219;p29"/>
          <p:cNvSpPr/>
          <p:nvPr/>
        </p:nvSpPr>
        <p:spPr>
          <a:xfrm>
            <a:off x="8145875" y="1813908"/>
            <a:ext cx="491100" cy="491100"/>
          </a:xfrm>
          <a:prstGeom prst="ellipse">
            <a:avLst/>
          </a:prstGeom>
          <a:solidFill>
            <a:schemeClr val="lt2"/>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sz="1300">
              <a:highlight>
                <a:srgbClr val="EFEFEF"/>
              </a:highlight>
            </a:endParaRPr>
          </a:p>
        </p:txBody>
      </p:sp>
      <p:sp>
        <p:nvSpPr>
          <p:cNvPr id="220" name="Google Shape;220;p29"/>
          <p:cNvSpPr/>
          <p:nvPr/>
        </p:nvSpPr>
        <p:spPr>
          <a:xfrm>
            <a:off x="8145875" y="2326190"/>
            <a:ext cx="491100" cy="491100"/>
          </a:xfrm>
          <a:prstGeom prst="ellipse">
            <a:avLst/>
          </a:prstGeom>
          <a:solidFill>
            <a:schemeClr val="lt2"/>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sz="1300">
              <a:highlight>
                <a:srgbClr val="EFEFEF"/>
              </a:highlight>
            </a:endParaRPr>
          </a:p>
        </p:txBody>
      </p:sp>
      <p:sp>
        <p:nvSpPr>
          <p:cNvPr id="221" name="Google Shape;221;p29"/>
          <p:cNvSpPr/>
          <p:nvPr/>
        </p:nvSpPr>
        <p:spPr>
          <a:xfrm>
            <a:off x="8145875" y="2838472"/>
            <a:ext cx="491100" cy="491100"/>
          </a:xfrm>
          <a:prstGeom prst="ellipse">
            <a:avLst/>
          </a:prstGeom>
          <a:solidFill>
            <a:schemeClr val="lt2"/>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sz="1300">
              <a:highlight>
                <a:srgbClr val="EFEFEF"/>
              </a:highlight>
            </a:endParaRPr>
          </a:p>
        </p:txBody>
      </p:sp>
      <p:sp>
        <p:nvSpPr>
          <p:cNvPr id="222" name="Google Shape;222;p29"/>
          <p:cNvSpPr/>
          <p:nvPr/>
        </p:nvSpPr>
        <p:spPr>
          <a:xfrm>
            <a:off x="8145875" y="3350754"/>
            <a:ext cx="491100" cy="491100"/>
          </a:xfrm>
          <a:prstGeom prst="ellipse">
            <a:avLst/>
          </a:prstGeom>
          <a:solidFill>
            <a:schemeClr val="lt2"/>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sz="1300">
              <a:highlight>
                <a:srgbClr val="EFEFEF"/>
              </a:highlight>
            </a:endParaRPr>
          </a:p>
        </p:txBody>
      </p:sp>
      <p:sp>
        <p:nvSpPr>
          <p:cNvPr id="223" name="Google Shape;223;p29"/>
          <p:cNvSpPr/>
          <p:nvPr/>
        </p:nvSpPr>
        <p:spPr>
          <a:xfrm>
            <a:off x="7723175" y="2883916"/>
            <a:ext cx="1336500" cy="400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pt-BR" sz="1000">
                <a:highlight>
                  <a:srgbClr val="EFEFEF"/>
                </a:highlight>
              </a:rPr>
              <a:t>Collective knowledge &amp; skills</a:t>
            </a:r>
            <a:endParaRPr sz="1000">
              <a:highlight>
                <a:srgbClr val="EFEFEF"/>
              </a:highlight>
            </a:endParaRPr>
          </a:p>
        </p:txBody>
      </p:sp>
      <p:sp>
        <p:nvSpPr>
          <p:cNvPr id="224" name="Google Shape;224;p29"/>
          <p:cNvSpPr/>
          <p:nvPr/>
        </p:nvSpPr>
        <p:spPr>
          <a:xfrm>
            <a:off x="7723175" y="3396188"/>
            <a:ext cx="1336500" cy="400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pt-BR" sz="1000">
                <a:highlight>
                  <a:srgbClr val="EFEFEF"/>
                </a:highlight>
              </a:rPr>
              <a:t>Planning</a:t>
            </a:r>
            <a:endParaRPr sz="1000">
              <a:highlight>
                <a:srgbClr val="EFEFEF"/>
              </a:highlight>
            </a:endParaRPr>
          </a:p>
        </p:txBody>
      </p:sp>
      <p:sp>
        <p:nvSpPr>
          <p:cNvPr id="225" name="Google Shape;225;p29"/>
          <p:cNvSpPr/>
          <p:nvPr/>
        </p:nvSpPr>
        <p:spPr>
          <a:xfrm>
            <a:off x="7723175" y="1859372"/>
            <a:ext cx="1336500" cy="400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pt-BR" sz="1000">
                <a:highlight>
                  <a:srgbClr val="EFEFEF"/>
                </a:highlight>
              </a:rPr>
              <a:t>Stakeholder engagement</a:t>
            </a:r>
            <a:endParaRPr sz="1000">
              <a:highlight>
                <a:srgbClr val="EFEFEF"/>
              </a:highlight>
            </a:endParaRPr>
          </a:p>
        </p:txBody>
      </p:sp>
      <p:sp>
        <p:nvSpPr>
          <p:cNvPr id="226" name="Google Shape;226;p29"/>
          <p:cNvSpPr/>
          <p:nvPr/>
        </p:nvSpPr>
        <p:spPr>
          <a:xfrm>
            <a:off x="7723175" y="2371644"/>
            <a:ext cx="1336500" cy="400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pt-BR" sz="1000">
                <a:highlight>
                  <a:srgbClr val="EFEFEF"/>
                </a:highlight>
              </a:rPr>
              <a:t>Political legitimacy</a:t>
            </a:r>
            <a:endParaRPr sz="1000">
              <a:highlight>
                <a:srgbClr val="EFEFEF"/>
              </a:highlight>
            </a:endParaRPr>
          </a:p>
        </p:txBody>
      </p:sp>
      <p:sp>
        <p:nvSpPr>
          <p:cNvPr id="227" name="Google Shape;227;p29"/>
          <p:cNvSpPr/>
          <p:nvPr/>
        </p:nvSpPr>
        <p:spPr>
          <a:xfrm>
            <a:off x="7752725" y="328700"/>
            <a:ext cx="1277400" cy="4002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lang="pt-BR" sz="1000">
                <a:highlight>
                  <a:srgbClr val="EFEFEF"/>
                </a:highlight>
              </a:rPr>
              <a:t>Composition and space for all</a:t>
            </a:r>
            <a:endParaRPr sz="1000">
              <a:highlight>
                <a:srgbClr val="EFEFEF"/>
              </a:highlight>
            </a:endParaRPr>
          </a:p>
        </p:txBody>
      </p:sp>
      <p:sp>
        <p:nvSpPr>
          <p:cNvPr id="228" name="Google Shape;228;p29"/>
          <p:cNvSpPr txBox="1"/>
          <p:nvPr/>
        </p:nvSpPr>
        <p:spPr>
          <a:xfrm>
            <a:off x="375400" y="775025"/>
            <a:ext cx="6196800" cy="7695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Clr>
                <a:schemeClr val="dk1"/>
              </a:buClr>
              <a:buSzPts val="1100"/>
              <a:buFont typeface="Arial"/>
              <a:buNone/>
            </a:pPr>
            <a:r>
              <a:rPr b="1" lang="pt-BR" sz="2000">
                <a:solidFill>
                  <a:schemeClr val="dk1"/>
                </a:solidFill>
                <a:latin typeface="Roboto"/>
                <a:ea typeface="Roboto"/>
                <a:cs typeface="Roboto"/>
                <a:sym typeface="Roboto"/>
              </a:rPr>
              <a:t>Trust building</a:t>
            </a:r>
            <a:endParaRPr b="1" sz="2000">
              <a:solidFill>
                <a:schemeClr val="dk1"/>
              </a:solidFill>
              <a:latin typeface="Roboto"/>
              <a:ea typeface="Roboto"/>
              <a:cs typeface="Roboto"/>
              <a:sym typeface="Roboto"/>
            </a:endParaRPr>
          </a:p>
          <a:p>
            <a:pPr indent="0" lvl="0" marL="0" rtl="0" algn="l">
              <a:lnSpc>
                <a:spcPct val="115000"/>
              </a:lnSpc>
              <a:spcBef>
                <a:spcPts val="0"/>
              </a:spcBef>
              <a:spcAft>
                <a:spcPts val="600"/>
              </a:spcAft>
              <a:buClr>
                <a:schemeClr val="dk1"/>
              </a:buClr>
              <a:buSzPts val="1100"/>
              <a:buFont typeface="Arial"/>
              <a:buNone/>
            </a:pPr>
            <a:r>
              <a:rPr b="1" i="1" lang="pt-BR" sz="1500">
                <a:solidFill>
                  <a:srgbClr val="934279"/>
                </a:solidFill>
                <a:latin typeface="Roboto"/>
                <a:ea typeface="Roboto"/>
                <a:cs typeface="Roboto"/>
                <a:sym typeface="Roboto"/>
              </a:rPr>
              <a:t>Build trust among coalition members</a:t>
            </a:r>
            <a:endParaRPr b="1" i="1" sz="1500">
              <a:solidFill>
                <a:srgbClr val="934279"/>
              </a:solidFill>
              <a:latin typeface="Roboto"/>
              <a:ea typeface="Roboto"/>
              <a:cs typeface="Roboto"/>
              <a:sym typeface="Roboto"/>
            </a:endParaRPr>
          </a:p>
        </p:txBody>
      </p:sp>
      <p:sp>
        <p:nvSpPr>
          <p:cNvPr id="229" name="Google Shape;229;p29"/>
          <p:cNvSpPr txBox="1"/>
          <p:nvPr/>
        </p:nvSpPr>
        <p:spPr>
          <a:xfrm>
            <a:off x="375400" y="1637075"/>
            <a:ext cx="6337500" cy="2308800"/>
          </a:xfrm>
          <a:prstGeom prst="rect">
            <a:avLst/>
          </a:prstGeom>
          <a:noFill/>
          <a:ln>
            <a:noFill/>
          </a:ln>
        </p:spPr>
        <p:txBody>
          <a:bodyPr anchorCtr="0" anchor="t" bIns="91425" lIns="91425" spcFirstLastPara="1" rIns="91425" wrap="square" tIns="91425">
            <a:spAutoFit/>
          </a:bodyPr>
          <a:lstStyle/>
          <a:p>
            <a:pPr indent="-304800" lvl="0" marL="457200" rtl="0" algn="l">
              <a:lnSpc>
                <a:spcPct val="150000"/>
              </a:lnSpc>
              <a:spcBef>
                <a:spcPts val="0"/>
              </a:spcBef>
              <a:spcAft>
                <a:spcPts val="0"/>
              </a:spcAft>
              <a:buClr>
                <a:schemeClr val="dk1"/>
              </a:buClr>
              <a:buSzPts val="1200"/>
              <a:buFont typeface="Roboto"/>
              <a:buChar char="●"/>
            </a:pPr>
            <a:r>
              <a:rPr lang="pt-BR" sz="1200">
                <a:solidFill>
                  <a:schemeClr val="dk1"/>
                </a:solidFill>
                <a:latin typeface="Roboto"/>
                <a:ea typeface="Roboto"/>
                <a:cs typeface="Roboto"/>
                <a:sym typeface="Roboto"/>
              </a:rPr>
              <a:t>Building trust among members is key </a:t>
            </a:r>
            <a:endParaRPr sz="1200">
              <a:solidFill>
                <a:schemeClr val="dk1"/>
              </a:solidFill>
              <a:latin typeface="Roboto"/>
              <a:ea typeface="Roboto"/>
              <a:cs typeface="Roboto"/>
              <a:sym typeface="Roboto"/>
            </a:endParaRPr>
          </a:p>
          <a:p>
            <a:pPr indent="-304800" lvl="0" marL="457200" rtl="0" algn="l">
              <a:lnSpc>
                <a:spcPct val="150000"/>
              </a:lnSpc>
              <a:spcBef>
                <a:spcPts val="0"/>
              </a:spcBef>
              <a:spcAft>
                <a:spcPts val="0"/>
              </a:spcAft>
              <a:buClr>
                <a:schemeClr val="dk1"/>
              </a:buClr>
              <a:buSzPts val="1200"/>
              <a:buFont typeface="Roboto"/>
              <a:buChar char="●"/>
            </a:pPr>
            <a:r>
              <a:rPr lang="pt-BR" sz="1200">
                <a:solidFill>
                  <a:schemeClr val="dk1"/>
                </a:solidFill>
                <a:latin typeface="Roboto"/>
                <a:ea typeface="Roboto"/>
                <a:cs typeface="Roboto"/>
                <a:sym typeface="Roboto"/>
              </a:rPr>
              <a:t>Invest in strengthening members’ bonds </a:t>
            </a:r>
            <a:endParaRPr sz="1200">
              <a:solidFill>
                <a:schemeClr val="dk1"/>
              </a:solidFill>
              <a:latin typeface="Roboto"/>
              <a:ea typeface="Roboto"/>
              <a:cs typeface="Roboto"/>
              <a:sym typeface="Roboto"/>
            </a:endParaRPr>
          </a:p>
          <a:p>
            <a:pPr indent="-304800" lvl="0" marL="457200" rtl="0" algn="l">
              <a:lnSpc>
                <a:spcPct val="150000"/>
              </a:lnSpc>
              <a:spcBef>
                <a:spcPts val="0"/>
              </a:spcBef>
              <a:spcAft>
                <a:spcPts val="0"/>
              </a:spcAft>
              <a:buClr>
                <a:schemeClr val="dk1"/>
              </a:buClr>
              <a:buSzPts val="1200"/>
              <a:buFont typeface="Roboto"/>
              <a:buChar char="●"/>
            </a:pPr>
            <a:r>
              <a:rPr lang="pt-BR" sz="1200">
                <a:solidFill>
                  <a:schemeClr val="dk1"/>
                </a:solidFill>
                <a:latin typeface="Roboto"/>
                <a:ea typeface="Roboto"/>
                <a:cs typeface="Roboto"/>
                <a:sym typeface="Roboto"/>
              </a:rPr>
              <a:t>The lower the formality, the greater the trust</a:t>
            </a:r>
            <a:endParaRPr sz="1200">
              <a:solidFill>
                <a:schemeClr val="dk1"/>
              </a:solidFill>
              <a:latin typeface="Roboto"/>
              <a:ea typeface="Roboto"/>
              <a:cs typeface="Roboto"/>
              <a:sym typeface="Roboto"/>
            </a:endParaRPr>
          </a:p>
          <a:p>
            <a:pPr indent="-304800" lvl="0" marL="457200" rtl="0" algn="l">
              <a:lnSpc>
                <a:spcPct val="150000"/>
              </a:lnSpc>
              <a:spcBef>
                <a:spcPts val="0"/>
              </a:spcBef>
              <a:spcAft>
                <a:spcPts val="0"/>
              </a:spcAft>
              <a:buClr>
                <a:schemeClr val="dk1"/>
              </a:buClr>
              <a:buSzPts val="1200"/>
              <a:buFont typeface="Roboto"/>
              <a:buChar char="●"/>
            </a:pPr>
            <a:r>
              <a:rPr lang="pt-BR" sz="1200">
                <a:solidFill>
                  <a:schemeClr val="dk1"/>
                </a:solidFill>
                <a:latin typeface="Roboto"/>
                <a:ea typeface="Roboto"/>
                <a:cs typeface="Roboto"/>
                <a:sym typeface="Roboto"/>
              </a:rPr>
              <a:t>Building trust in-person is easier than virtually</a:t>
            </a:r>
            <a:endParaRPr sz="1200">
              <a:solidFill>
                <a:schemeClr val="dk1"/>
              </a:solidFill>
              <a:latin typeface="Roboto"/>
              <a:ea typeface="Roboto"/>
              <a:cs typeface="Roboto"/>
              <a:sym typeface="Roboto"/>
            </a:endParaRPr>
          </a:p>
          <a:p>
            <a:pPr indent="-304800" lvl="0" marL="457200" rtl="0" algn="l">
              <a:lnSpc>
                <a:spcPct val="150000"/>
              </a:lnSpc>
              <a:spcBef>
                <a:spcPts val="0"/>
              </a:spcBef>
              <a:spcAft>
                <a:spcPts val="0"/>
              </a:spcAft>
              <a:buClr>
                <a:schemeClr val="dk1"/>
              </a:buClr>
              <a:buSzPts val="1200"/>
              <a:buFont typeface="Roboto"/>
              <a:buChar char="●"/>
            </a:pPr>
            <a:r>
              <a:rPr lang="pt-BR" sz="1200">
                <a:solidFill>
                  <a:schemeClr val="dk1"/>
                </a:solidFill>
                <a:latin typeface="Roboto"/>
                <a:ea typeface="Roboto"/>
                <a:cs typeface="Roboto"/>
                <a:sym typeface="Roboto"/>
              </a:rPr>
              <a:t>Don't shy away from conflict: manage and facilitate them </a:t>
            </a:r>
            <a:endParaRPr sz="1200">
              <a:solidFill>
                <a:schemeClr val="dk1"/>
              </a:solidFill>
              <a:latin typeface="Roboto"/>
              <a:ea typeface="Roboto"/>
              <a:cs typeface="Roboto"/>
              <a:sym typeface="Roboto"/>
            </a:endParaRPr>
          </a:p>
          <a:p>
            <a:pPr indent="-304800" lvl="0" marL="457200" rtl="0" algn="l">
              <a:lnSpc>
                <a:spcPct val="150000"/>
              </a:lnSpc>
              <a:spcBef>
                <a:spcPts val="0"/>
              </a:spcBef>
              <a:spcAft>
                <a:spcPts val="0"/>
              </a:spcAft>
              <a:buClr>
                <a:schemeClr val="dk1"/>
              </a:buClr>
              <a:buSzPts val="1200"/>
              <a:buFont typeface="Roboto"/>
              <a:buChar char="●"/>
            </a:pPr>
            <a:r>
              <a:rPr lang="pt-BR" sz="1200">
                <a:solidFill>
                  <a:schemeClr val="dk1"/>
                </a:solidFill>
                <a:latin typeface="Roboto"/>
                <a:ea typeface="Roboto"/>
                <a:cs typeface="Roboto"/>
                <a:sym typeface="Roboto"/>
              </a:rPr>
              <a:t>Have room for sceptics</a:t>
            </a:r>
            <a:endParaRPr sz="1200">
              <a:solidFill>
                <a:schemeClr val="dk1"/>
              </a:solidFill>
              <a:latin typeface="Roboto"/>
              <a:ea typeface="Roboto"/>
              <a:cs typeface="Roboto"/>
              <a:sym typeface="Roboto"/>
            </a:endParaRPr>
          </a:p>
          <a:p>
            <a:pPr indent="-304800" lvl="0" marL="457200" rtl="0" algn="l">
              <a:lnSpc>
                <a:spcPct val="150000"/>
              </a:lnSpc>
              <a:spcBef>
                <a:spcPts val="0"/>
              </a:spcBef>
              <a:spcAft>
                <a:spcPts val="0"/>
              </a:spcAft>
              <a:buClr>
                <a:schemeClr val="dk1"/>
              </a:buClr>
              <a:buSzPts val="1200"/>
              <a:buFont typeface="Roboto"/>
              <a:buChar char="●"/>
            </a:pPr>
            <a:r>
              <a:rPr lang="pt-BR" sz="1200">
                <a:solidFill>
                  <a:schemeClr val="dk1"/>
                </a:solidFill>
                <a:latin typeface="Roboto"/>
                <a:ea typeface="Roboto"/>
                <a:cs typeface="Roboto"/>
                <a:sym typeface="Roboto"/>
              </a:rPr>
              <a:t>Guiding principles are important to build trust</a:t>
            </a:r>
            <a:endParaRPr sz="1200">
              <a:solidFill>
                <a:schemeClr val="dk1"/>
              </a:solidFill>
              <a:latin typeface="Roboto"/>
              <a:ea typeface="Roboto"/>
              <a:cs typeface="Roboto"/>
              <a:sym typeface="Roboto"/>
            </a:endParaRPr>
          </a:p>
          <a:p>
            <a:pPr indent="-304800" lvl="0" marL="457200" rtl="0" algn="l">
              <a:lnSpc>
                <a:spcPct val="150000"/>
              </a:lnSpc>
              <a:spcBef>
                <a:spcPts val="0"/>
              </a:spcBef>
              <a:spcAft>
                <a:spcPts val="0"/>
              </a:spcAft>
              <a:buClr>
                <a:schemeClr val="dk1"/>
              </a:buClr>
              <a:buSzPts val="1200"/>
              <a:buFont typeface="Roboto"/>
              <a:buChar char="●"/>
            </a:pPr>
            <a:r>
              <a:rPr lang="pt-BR" sz="1200">
                <a:solidFill>
                  <a:schemeClr val="dk1"/>
                </a:solidFill>
                <a:latin typeface="Roboto"/>
                <a:ea typeface="Roboto"/>
                <a:cs typeface="Roboto"/>
                <a:sym typeface="Roboto"/>
              </a:rPr>
              <a:t>Transparency &amp; accountability are important to build trust</a:t>
            </a:r>
            <a:endParaRPr sz="1200">
              <a:solidFill>
                <a:schemeClr val="dk1"/>
              </a:solidFill>
              <a:latin typeface="Roboto"/>
              <a:ea typeface="Roboto"/>
              <a:cs typeface="Roboto"/>
              <a:sym typeface="Roboto"/>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3" name="Shape 233"/>
        <p:cNvGrpSpPr/>
        <p:nvPr/>
      </p:nvGrpSpPr>
      <p:grpSpPr>
        <a:xfrm>
          <a:off x="0" y="0"/>
          <a:ext cx="0" cy="0"/>
          <a:chOff x="0" y="0"/>
          <a:chExt cx="0" cy="0"/>
        </a:xfrm>
      </p:grpSpPr>
      <p:sp>
        <p:nvSpPr>
          <p:cNvPr id="234" name="Google Shape;234;p30"/>
          <p:cNvSpPr txBox="1"/>
          <p:nvPr/>
        </p:nvSpPr>
        <p:spPr>
          <a:xfrm>
            <a:off x="375400" y="1622775"/>
            <a:ext cx="7197000" cy="3140100"/>
          </a:xfrm>
          <a:prstGeom prst="rect">
            <a:avLst/>
          </a:prstGeom>
          <a:noFill/>
          <a:ln>
            <a:noFill/>
          </a:ln>
        </p:spPr>
        <p:txBody>
          <a:bodyPr anchorCtr="0" anchor="t" bIns="91425" lIns="91425" spcFirstLastPara="1" rIns="91425" wrap="square" tIns="91425">
            <a:spAutoFit/>
          </a:bodyPr>
          <a:lstStyle/>
          <a:p>
            <a:pPr indent="-304800" lvl="0" marL="457200" rtl="0" algn="l">
              <a:lnSpc>
                <a:spcPct val="150000"/>
              </a:lnSpc>
              <a:spcBef>
                <a:spcPts val="0"/>
              </a:spcBef>
              <a:spcAft>
                <a:spcPts val="0"/>
              </a:spcAft>
              <a:buClr>
                <a:schemeClr val="dk1"/>
              </a:buClr>
              <a:buSzPts val="1200"/>
              <a:buFont typeface="Roboto"/>
              <a:buChar char="●"/>
            </a:pPr>
            <a:r>
              <a:rPr lang="pt-BR" sz="1200">
                <a:solidFill>
                  <a:schemeClr val="dk1"/>
                </a:solidFill>
                <a:latin typeface="Roboto"/>
                <a:ea typeface="Roboto"/>
                <a:cs typeface="Roboto"/>
                <a:sym typeface="Roboto"/>
              </a:rPr>
              <a:t>The coalition should be purpose-driven: it should have a clear, common goal</a:t>
            </a:r>
            <a:endParaRPr sz="1200">
              <a:solidFill>
                <a:schemeClr val="dk1"/>
              </a:solidFill>
              <a:latin typeface="Roboto"/>
              <a:ea typeface="Roboto"/>
              <a:cs typeface="Roboto"/>
              <a:sym typeface="Roboto"/>
            </a:endParaRPr>
          </a:p>
          <a:p>
            <a:pPr indent="-304800" lvl="0" marL="457200" rtl="0" algn="l">
              <a:lnSpc>
                <a:spcPct val="150000"/>
              </a:lnSpc>
              <a:spcBef>
                <a:spcPts val="0"/>
              </a:spcBef>
              <a:spcAft>
                <a:spcPts val="0"/>
              </a:spcAft>
              <a:buClr>
                <a:schemeClr val="dk1"/>
              </a:buClr>
              <a:buSzPts val="1200"/>
              <a:buFont typeface="Roboto"/>
              <a:buChar char="●"/>
            </a:pPr>
            <a:r>
              <a:rPr lang="pt-BR" sz="1200">
                <a:solidFill>
                  <a:schemeClr val="dk1"/>
                </a:solidFill>
                <a:latin typeface="Roboto"/>
                <a:ea typeface="Roboto"/>
                <a:cs typeface="Roboto"/>
                <a:sym typeface="Roboto"/>
              </a:rPr>
              <a:t>Scan the environment and identify critical problems </a:t>
            </a:r>
            <a:endParaRPr sz="1200">
              <a:solidFill>
                <a:schemeClr val="dk1"/>
              </a:solidFill>
              <a:latin typeface="Roboto"/>
              <a:ea typeface="Roboto"/>
              <a:cs typeface="Roboto"/>
              <a:sym typeface="Roboto"/>
            </a:endParaRPr>
          </a:p>
          <a:p>
            <a:pPr indent="-304800" lvl="0" marL="457200" rtl="0" algn="l">
              <a:lnSpc>
                <a:spcPct val="150000"/>
              </a:lnSpc>
              <a:spcBef>
                <a:spcPts val="0"/>
              </a:spcBef>
              <a:spcAft>
                <a:spcPts val="0"/>
              </a:spcAft>
              <a:buClr>
                <a:schemeClr val="dk1"/>
              </a:buClr>
              <a:buSzPts val="1200"/>
              <a:buFont typeface="Roboto"/>
              <a:buChar char="●"/>
            </a:pPr>
            <a:r>
              <a:rPr lang="pt-BR" sz="1200">
                <a:solidFill>
                  <a:schemeClr val="dk1"/>
                </a:solidFill>
                <a:latin typeface="Roboto"/>
                <a:ea typeface="Roboto"/>
                <a:cs typeface="Roboto"/>
                <a:sym typeface="Roboto"/>
              </a:rPr>
              <a:t>Everybody wins if everybody loses: </a:t>
            </a:r>
            <a:endParaRPr sz="1200">
              <a:solidFill>
                <a:schemeClr val="dk1"/>
              </a:solidFill>
              <a:latin typeface="Roboto"/>
              <a:ea typeface="Roboto"/>
              <a:cs typeface="Roboto"/>
              <a:sym typeface="Roboto"/>
            </a:endParaRPr>
          </a:p>
          <a:p>
            <a:pPr indent="-304800" lvl="1" marL="914400" rtl="0" algn="l">
              <a:lnSpc>
                <a:spcPct val="150000"/>
              </a:lnSpc>
              <a:spcBef>
                <a:spcPts val="0"/>
              </a:spcBef>
              <a:spcAft>
                <a:spcPts val="0"/>
              </a:spcAft>
              <a:buClr>
                <a:schemeClr val="dk1"/>
              </a:buClr>
              <a:buSzPts val="1200"/>
              <a:buFont typeface="Roboto"/>
              <a:buChar char="○"/>
            </a:pPr>
            <a:r>
              <a:rPr lang="pt-BR" sz="1200">
                <a:solidFill>
                  <a:schemeClr val="dk1"/>
                </a:solidFill>
                <a:latin typeface="Roboto"/>
                <a:ea typeface="Roboto"/>
                <a:cs typeface="Roboto"/>
                <a:sym typeface="Roboto"/>
              </a:rPr>
              <a:t>Setting a common goal is about compromise, finding common ground; </a:t>
            </a:r>
            <a:endParaRPr sz="1200">
              <a:solidFill>
                <a:schemeClr val="dk1"/>
              </a:solidFill>
              <a:latin typeface="Roboto"/>
              <a:ea typeface="Roboto"/>
              <a:cs typeface="Roboto"/>
              <a:sym typeface="Roboto"/>
            </a:endParaRPr>
          </a:p>
          <a:p>
            <a:pPr indent="-304800" lvl="1" marL="914400" rtl="0" algn="l">
              <a:lnSpc>
                <a:spcPct val="150000"/>
              </a:lnSpc>
              <a:spcBef>
                <a:spcPts val="0"/>
              </a:spcBef>
              <a:spcAft>
                <a:spcPts val="0"/>
              </a:spcAft>
              <a:buClr>
                <a:schemeClr val="dk1"/>
              </a:buClr>
              <a:buSzPts val="1200"/>
              <a:buFont typeface="Roboto"/>
              <a:buChar char="○"/>
            </a:pPr>
            <a:r>
              <a:rPr lang="pt-BR" sz="1200">
                <a:solidFill>
                  <a:schemeClr val="dk1"/>
                </a:solidFill>
                <a:latin typeface="Roboto"/>
                <a:ea typeface="Roboto"/>
                <a:cs typeface="Roboto"/>
                <a:sym typeface="Roboto"/>
              </a:rPr>
              <a:t>To include different voices should not mean that the goal becomes a wishlist</a:t>
            </a:r>
            <a:endParaRPr sz="1200">
              <a:solidFill>
                <a:schemeClr val="dk1"/>
              </a:solidFill>
              <a:latin typeface="Roboto"/>
              <a:ea typeface="Roboto"/>
              <a:cs typeface="Roboto"/>
              <a:sym typeface="Roboto"/>
            </a:endParaRPr>
          </a:p>
          <a:p>
            <a:pPr indent="-304800" lvl="0" marL="457200" rtl="0" algn="l">
              <a:lnSpc>
                <a:spcPct val="150000"/>
              </a:lnSpc>
              <a:spcBef>
                <a:spcPts val="0"/>
              </a:spcBef>
              <a:spcAft>
                <a:spcPts val="0"/>
              </a:spcAft>
              <a:buClr>
                <a:schemeClr val="dk1"/>
              </a:buClr>
              <a:buSzPts val="1200"/>
              <a:buFont typeface="Roboto"/>
              <a:buChar char="●"/>
            </a:pPr>
            <a:r>
              <a:rPr lang="pt-BR" sz="1200">
                <a:solidFill>
                  <a:schemeClr val="dk1"/>
                </a:solidFill>
                <a:latin typeface="Roboto"/>
                <a:ea typeface="Roboto"/>
                <a:cs typeface="Roboto"/>
                <a:sym typeface="Roboto"/>
              </a:rPr>
              <a:t>Goal has to be embraced by all members</a:t>
            </a:r>
            <a:endParaRPr sz="1200">
              <a:solidFill>
                <a:schemeClr val="dk1"/>
              </a:solidFill>
              <a:latin typeface="Roboto"/>
              <a:ea typeface="Roboto"/>
              <a:cs typeface="Roboto"/>
              <a:sym typeface="Roboto"/>
            </a:endParaRPr>
          </a:p>
          <a:p>
            <a:pPr indent="-304800" lvl="0" marL="457200" rtl="0" algn="l">
              <a:lnSpc>
                <a:spcPct val="150000"/>
              </a:lnSpc>
              <a:spcBef>
                <a:spcPts val="0"/>
              </a:spcBef>
              <a:spcAft>
                <a:spcPts val="0"/>
              </a:spcAft>
              <a:buClr>
                <a:schemeClr val="dk1"/>
              </a:buClr>
              <a:buSzPts val="1200"/>
              <a:buFont typeface="Roboto"/>
              <a:buChar char="●"/>
            </a:pPr>
            <a:r>
              <a:rPr lang="pt-BR" sz="1200">
                <a:solidFill>
                  <a:schemeClr val="dk1"/>
                </a:solidFill>
                <a:latin typeface="Roboto"/>
                <a:ea typeface="Roboto"/>
                <a:cs typeface="Roboto"/>
                <a:sym typeface="Roboto"/>
              </a:rPr>
              <a:t>Goal should be based on evidence and practice </a:t>
            </a:r>
            <a:endParaRPr sz="1200">
              <a:solidFill>
                <a:schemeClr val="dk1"/>
              </a:solidFill>
              <a:latin typeface="Roboto"/>
              <a:ea typeface="Roboto"/>
              <a:cs typeface="Roboto"/>
              <a:sym typeface="Roboto"/>
            </a:endParaRPr>
          </a:p>
          <a:p>
            <a:pPr indent="-304800" lvl="0" marL="457200" rtl="0" algn="l">
              <a:lnSpc>
                <a:spcPct val="150000"/>
              </a:lnSpc>
              <a:spcBef>
                <a:spcPts val="0"/>
              </a:spcBef>
              <a:spcAft>
                <a:spcPts val="0"/>
              </a:spcAft>
              <a:buClr>
                <a:schemeClr val="dk1"/>
              </a:buClr>
              <a:buSzPts val="1200"/>
              <a:buFont typeface="Roboto"/>
              <a:buChar char="●"/>
            </a:pPr>
            <a:r>
              <a:rPr lang="pt-BR" sz="1200">
                <a:solidFill>
                  <a:schemeClr val="dk1"/>
                </a:solidFill>
                <a:latin typeface="Roboto"/>
                <a:ea typeface="Roboto"/>
                <a:cs typeface="Roboto"/>
                <a:sym typeface="Roboto"/>
              </a:rPr>
              <a:t>Goal setting should be donor independent</a:t>
            </a:r>
            <a:endParaRPr sz="1200">
              <a:solidFill>
                <a:schemeClr val="dk1"/>
              </a:solidFill>
              <a:latin typeface="Roboto"/>
              <a:ea typeface="Roboto"/>
              <a:cs typeface="Roboto"/>
              <a:sym typeface="Roboto"/>
            </a:endParaRPr>
          </a:p>
          <a:p>
            <a:pPr indent="-304800" lvl="0" marL="457200" rtl="0" algn="l">
              <a:lnSpc>
                <a:spcPct val="150000"/>
              </a:lnSpc>
              <a:spcBef>
                <a:spcPts val="0"/>
              </a:spcBef>
              <a:spcAft>
                <a:spcPts val="0"/>
              </a:spcAft>
              <a:buClr>
                <a:schemeClr val="dk1"/>
              </a:buClr>
              <a:buSzPts val="1200"/>
              <a:buFont typeface="Roboto"/>
              <a:buChar char="●"/>
            </a:pPr>
            <a:r>
              <a:rPr lang="pt-BR" sz="1200">
                <a:solidFill>
                  <a:schemeClr val="dk1"/>
                </a:solidFill>
                <a:latin typeface="Roboto"/>
                <a:ea typeface="Roboto"/>
                <a:cs typeface="Roboto"/>
                <a:sym typeface="Roboto"/>
              </a:rPr>
              <a:t>Align and constantly reinforce key messages</a:t>
            </a:r>
            <a:endParaRPr sz="1200">
              <a:solidFill>
                <a:schemeClr val="dk1"/>
              </a:solidFill>
              <a:latin typeface="Roboto"/>
              <a:ea typeface="Roboto"/>
              <a:cs typeface="Roboto"/>
              <a:sym typeface="Roboto"/>
            </a:endParaRPr>
          </a:p>
          <a:p>
            <a:pPr indent="-304800" lvl="0" marL="457200" rtl="0" algn="l">
              <a:lnSpc>
                <a:spcPct val="150000"/>
              </a:lnSpc>
              <a:spcBef>
                <a:spcPts val="0"/>
              </a:spcBef>
              <a:spcAft>
                <a:spcPts val="0"/>
              </a:spcAft>
              <a:buClr>
                <a:schemeClr val="dk1"/>
              </a:buClr>
              <a:buSzPts val="1200"/>
              <a:buFont typeface="Roboto"/>
              <a:buChar char="●"/>
            </a:pPr>
            <a:r>
              <a:rPr lang="pt-BR" sz="1200">
                <a:solidFill>
                  <a:schemeClr val="dk1"/>
                </a:solidFill>
                <a:latin typeface="Roboto"/>
                <a:ea typeface="Roboto"/>
                <a:cs typeface="Roboto"/>
                <a:sym typeface="Roboto"/>
              </a:rPr>
              <a:t>Narrative matters</a:t>
            </a:r>
            <a:endParaRPr sz="1200">
              <a:solidFill>
                <a:schemeClr val="dk1"/>
              </a:solidFill>
              <a:latin typeface="Roboto"/>
              <a:ea typeface="Roboto"/>
              <a:cs typeface="Roboto"/>
              <a:sym typeface="Roboto"/>
            </a:endParaRPr>
          </a:p>
          <a:p>
            <a:pPr indent="-304800" lvl="0" marL="457200" rtl="0" algn="l">
              <a:lnSpc>
                <a:spcPct val="150000"/>
              </a:lnSpc>
              <a:spcBef>
                <a:spcPts val="0"/>
              </a:spcBef>
              <a:spcAft>
                <a:spcPts val="0"/>
              </a:spcAft>
              <a:buClr>
                <a:schemeClr val="dk1"/>
              </a:buClr>
              <a:buSzPts val="1200"/>
              <a:buFont typeface="Roboto"/>
              <a:buChar char="●"/>
            </a:pPr>
            <a:r>
              <a:rPr lang="pt-BR" sz="1200">
                <a:solidFill>
                  <a:schemeClr val="dk1"/>
                </a:solidFill>
                <a:latin typeface="Roboto"/>
                <a:ea typeface="Roboto"/>
                <a:cs typeface="Roboto"/>
                <a:sym typeface="Roboto"/>
              </a:rPr>
              <a:t>Bring people back to the vision regularly </a:t>
            </a:r>
            <a:endParaRPr sz="1200">
              <a:solidFill>
                <a:schemeClr val="dk1"/>
              </a:solidFill>
              <a:latin typeface="Roboto"/>
              <a:ea typeface="Roboto"/>
              <a:cs typeface="Roboto"/>
              <a:sym typeface="Roboto"/>
            </a:endParaRPr>
          </a:p>
        </p:txBody>
      </p:sp>
      <p:cxnSp>
        <p:nvCxnSpPr>
          <p:cNvPr id="235" name="Google Shape;235;p30"/>
          <p:cNvCxnSpPr/>
          <p:nvPr/>
        </p:nvCxnSpPr>
        <p:spPr>
          <a:xfrm flipH="1" rot="10800000">
            <a:off x="0" y="575950"/>
            <a:ext cx="2174700" cy="2400"/>
          </a:xfrm>
          <a:prstGeom prst="straightConnector1">
            <a:avLst/>
          </a:prstGeom>
          <a:noFill/>
          <a:ln cap="flat" cmpd="sng" w="9525">
            <a:solidFill>
              <a:srgbClr val="934279"/>
            </a:solidFill>
            <a:prstDash val="solid"/>
            <a:round/>
            <a:headEnd len="med" w="med" type="none"/>
            <a:tailEnd len="med" w="med" type="none"/>
          </a:ln>
        </p:spPr>
      </p:cxnSp>
      <p:sp>
        <p:nvSpPr>
          <p:cNvPr id="236" name="Google Shape;236;p30"/>
          <p:cNvSpPr/>
          <p:nvPr/>
        </p:nvSpPr>
        <p:spPr>
          <a:xfrm>
            <a:off x="8145875" y="789344"/>
            <a:ext cx="491100" cy="491100"/>
          </a:xfrm>
          <a:prstGeom prst="ellipse">
            <a:avLst/>
          </a:prstGeom>
          <a:solidFill>
            <a:schemeClr val="lt2"/>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sz="1300">
              <a:highlight>
                <a:srgbClr val="EFEFEF"/>
              </a:highlight>
            </a:endParaRPr>
          </a:p>
        </p:txBody>
      </p:sp>
      <p:sp>
        <p:nvSpPr>
          <p:cNvPr id="237" name="Google Shape;237;p30"/>
          <p:cNvSpPr/>
          <p:nvPr/>
        </p:nvSpPr>
        <p:spPr>
          <a:xfrm>
            <a:off x="8145875" y="1301626"/>
            <a:ext cx="491100" cy="491100"/>
          </a:xfrm>
          <a:prstGeom prst="ellipse">
            <a:avLst/>
          </a:prstGeom>
          <a:solidFill>
            <a:srgbClr val="934279"/>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sz="1300">
              <a:highlight>
                <a:srgbClr val="EFEFEF"/>
              </a:highlight>
            </a:endParaRPr>
          </a:p>
        </p:txBody>
      </p:sp>
      <p:sp>
        <p:nvSpPr>
          <p:cNvPr id="238" name="Google Shape;238;p30"/>
          <p:cNvSpPr/>
          <p:nvPr/>
        </p:nvSpPr>
        <p:spPr>
          <a:xfrm>
            <a:off x="8145875" y="3863036"/>
            <a:ext cx="491100" cy="491100"/>
          </a:xfrm>
          <a:prstGeom prst="ellipse">
            <a:avLst/>
          </a:prstGeom>
          <a:solidFill>
            <a:schemeClr val="lt2"/>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sz="1300">
              <a:highlight>
                <a:srgbClr val="EFEFEF"/>
              </a:highlight>
            </a:endParaRPr>
          </a:p>
        </p:txBody>
      </p:sp>
      <p:sp>
        <p:nvSpPr>
          <p:cNvPr id="239" name="Google Shape;239;p30"/>
          <p:cNvSpPr/>
          <p:nvPr/>
        </p:nvSpPr>
        <p:spPr>
          <a:xfrm>
            <a:off x="8145875" y="4375318"/>
            <a:ext cx="491100" cy="491100"/>
          </a:xfrm>
          <a:prstGeom prst="ellipse">
            <a:avLst/>
          </a:prstGeom>
          <a:solidFill>
            <a:schemeClr val="lt2"/>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sz="1300">
              <a:highlight>
                <a:srgbClr val="EFEFEF"/>
              </a:highlight>
            </a:endParaRPr>
          </a:p>
        </p:txBody>
      </p:sp>
      <p:sp>
        <p:nvSpPr>
          <p:cNvPr id="240" name="Google Shape;240;p30"/>
          <p:cNvSpPr/>
          <p:nvPr/>
        </p:nvSpPr>
        <p:spPr>
          <a:xfrm>
            <a:off x="8145875" y="277063"/>
            <a:ext cx="491100" cy="491100"/>
          </a:xfrm>
          <a:prstGeom prst="ellipse">
            <a:avLst/>
          </a:prstGeom>
          <a:solidFill>
            <a:schemeClr val="lt2"/>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sz="1300">
              <a:highlight>
                <a:srgbClr val="EFEFEF"/>
              </a:highlight>
            </a:endParaRPr>
          </a:p>
        </p:txBody>
      </p:sp>
      <p:sp>
        <p:nvSpPr>
          <p:cNvPr id="241" name="Google Shape;241;p30"/>
          <p:cNvSpPr/>
          <p:nvPr/>
        </p:nvSpPr>
        <p:spPr>
          <a:xfrm>
            <a:off x="7752725" y="825522"/>
            <a:ext cx="1277400" cy="400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pt-BR" sz="1000">
                <a:highlight>
                  <a:srgbClr val="EFEFEF"/>
                </a:highlight>
              </a:rPr>
              <a:t>Trust building</a:t>
            </a:r>
            <a:endParaRPr sz="1000">
              <a:highlight>
                <a:srgbClr val="EFEFEF"/>
              </a:highlight>
            </a:endParaRPr>
          </a:p>
        </p:txBody>
      </p:sp>
      <p:sp>
        <p:nvSpPr>
          <p:cNvPr id="242" name="Google Shape;242;p30"/>
          <p:cNvSpPr/>
          <p:nvPr/>
        </p:nvSpPr>
        <p:spPr>
          <a:xfrm>
            <a:off x="7752725" y="1347069"/>
            <a:ext cx="1277400" cy="4002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lang="pt-BR" sz="1000">
                <a:solidFill>
                  <a:srgbClr val="FFFFFF"/>
                </a:solidFill>
                <a:highlight>
                  <a:srgbClr val="934279"/>
                </a:highlight>
              </a:rPr>
              <a:t>Shared goals and narratives</a:t>
            </a:r>
            <a:endParaRPr sz="1000">
              <a:highlight>
                <a:srgbClr val="EFEFEF"/>
              </a:highlight>
            </a:endParaRPr>
          </a:p>
        </p:txBody>
      </p:sp>
      <p:sp>
        <p:nvSpPr>
          <p:cNvPr id="243" name="Google Shape;243;p30"/>
          <p:cNvSpPr/>
          <p:nvPr/>
        </p:nvSpPr>
        <p:spPr>
          <a:xfrm>
            <a:off x="7723175" y="3917753"/>
            <a:ext cx="1336500" cy="400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pt-BR" sz="1000">
                <a:highlight>
                  <a:srgbClr val="EFEFEF"/>
                </a:highlight>
              </a:rPr>
              <a:t>Coalition management</a:t>
            </a:r>
            <a:endParaRPr sz="1000">
              <a:highlight>
                <a:srgbClr val="EFEFEF"/>
              </a:highlight>
            </a:endParaRPr>
          </a:p>
        </p:txBody>
      </p:sp>
      <p:sp>
        <p:nvSpPr>
          <p:cNvPr id="244" name="Google Shape;244;p30"/>
          <p:cNvSpPr/>
          <p:nvPr/>
        </p:nvSpPr>
        <p:spPr>
          <a:xfrm>
            <a:off x="7723175" y="4433125"/>
            <a:ext cx="1336500" cy="400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pt-BR" sz="1000">
                <a:highlight>
                  <a:srgbClr val="EFEFEF"/>
                </a:highlight>
              </a:rPr>
              <a:t>Implementation &amp; sustainability</a:t>
            </a:r>
            <a:endParaRPr sz="1000">
              <a:highlight>
                <a:srgbClr val="EFEFEF"/>
              </a:highlight>
            </a:endParaRPr>
          </a:p>
        </p:txBody>
      </p:sp>
      <p:sp>
        <p:nvSpPr>
          <p:cNvPr id="245" name="Google Shape;245;p30"/>
          <p:cNvSpPr txBox="1"/>
          <p:nvPr/>
        </p:nvSpPr>
        <p:spPr>
          <a:xfrm>
            <a:off x="120025" y="105675"/>
            <a:ext cx="74523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pt-BR">
                <a:solidFill>
                  <a:srgbClr val="595959"/>
                </a:solidFill>
                <a:latin typeface="Roboto"/>
                <a:ea typeface="Roboto"/>
                <a:cs typeface="Roboto"/>
                <a:sym typeface="Roboto"/>
              </a:rPr>
              <a:t>GUIDING PREMISES FOR BUILDING NATIONAL COALITIONS FOR EDUCATION REFORMS </a:t>
            </a:r>
            <a:endParaRPr b="1">
              <a:solidFill>
                <a:srgbClr val="595959"/>
              </a:solidFill>
              <a:latin typeface="Roboto"/>
              <a:ea typeface="Roboto"/>
              <a:cs typeface="Roboto"/>
              <a:sym typeface="Roboto"/>
            </a:endParaRPr>
          </a:p>
        </p:txBody>
      </p:sp>
      <p:sp>
        <p:nvSpPr>
          <p:cNvPr id="246" name="Google Shape;246;p30"/>
          <p:cNvSpPr/>
          <p:nvPr/>
        </p:nvSpPr>
        <p:spPr>
          <a:xfrm>
            <a:off x="8145875" y="1813908"/>
            <a:ext cx="491100" cy="491100"/>
          </a:xfrm>
          <a:prstGeom prst="ellipse">
            <a:avLst/>
          </a:prstGeom>
          <a:solidFill>
            <a:schemeClr val="lt2"/>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sz="1300">
              <a:highlight>
                <a:srgbClr val="EFEFEF"/>
              </a:highlight>
            </a:endParaRPr>
          </a:p>
        </p:txBody>
      </p:sp>
      <p:sp>
        <p:nvSpPr>
          <p:cNvPr id="247" name="Google Shape;247;p30"/>
          <p:cNvSpPr/>
          <p:nvPr/>
        </p:nvSpPr>
        <p:spPr>
          <a:xfrm>
            <a:off x="8145875" y="2326190"/>
            <a:ext cx="491100" cy="491100"/>
          </a:xfrm>
          <a:prstGeom prst="ellipse">
            <a:avLst/>
          </a:prstGeom>
          <a:solidFill>
            <a:schemeClr val="lt2"/>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sz="1300">
              <a:highlight>
                <a:srgbClr val="EFEFEF"/>
              </a:highlight>
            </a:endParaRPr>
          </a:p>
        </p:txBody>
      </p:sp>
      <p:sp>
        <p:nvSpPr>
          <p:cNvPr id="248" name="Google Shape;248;p30"/>
          <p:cNvSpPr/>
          <p:nvPr/>
        </p:nvSpPr>
        <p:spPr>
          <a:xfrm>
            <a:off x="8145875" y="2838472"/>
            <a:ext cx="491100" cy="491100"/>
          </a:xfrm>
          <a:prstGeom prst="ellipse">
            <a:avLst/>
          </a:prstGeom>
          <a:solidFill>
            <a:schemeClr val="lt2"/>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sz="1300">
              <a:highlight>
                <a:srgbClr val="EFEFEF"/>
              </a:highlight>
            </a:endParaRPr>
          </a:p>
        </p:txBody>
      </p:sp>
      <p:sp>
        <p:nvSpPr>
          <p:cNvPr id="249" name="Google Shape;249;p30"/>
          <p:cNvSpPr/>
          <p:nvPr/>
        </p:nvSpPr>
        <p:spPr>
          <a:xfrm>
            <a:off x="8145875" y="3350754"/>
            <a:ext cx="491100" cy="491100"/>
          </a:xfrm>
          <a:prstGeom prst="ellipse">
            <a:avLst/>
          </a:prstGeom>
          <a:solidFill>
            <a:schemeClr val="lt2"/>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sz="1300">
              <a:highlight>
                <a:srgbClr val="EFEFEF"/>
              </a:highlight>
            </a:endParaRPr>
          </a:p>
        </p:txBody>
      </p:sp>
      <p:sp>
        <p:nvSpPr>
          <p:cNvPr id="250" name="Google Shape;250;p30"/>
          <p:cNvSpPr/>
          <p:nvPr/>
        </p:nvSpPr>
        <p:spPr>
          <a:xfrm>
            <a:off x="7723175" y="2883916"/>
            <a:ext cx="1336500" cy="400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pt-BR" sz="1000">
                <a:highlight>
                  <a:srgbClr val="EFEFEF"/>
                </a:highlight>
              </a:rPr>
              <a:t>Collective knowledge &amp; skills</a:t>
            </a:r>
            <a:endParaRPr sz="1000">
              <a:highlight>
                <a:srgbClr val="EFEFEF"/>
              </a:highlight>
            </a:endParaRPr>
          </a:p>
        </p:txBody>
      </p:sp>
      <p:sp>
        <p:nvSpPr>
          <p:cNvPr id="251" name="Google Shape;251;p30"/>
          <p:cNvSpPr/>
          <p:nvPr/>
        </p:nvSpPr>
        <p:spPr>
          <a:xfrm>
            <a:off x="7723175" y="3396188"/>
            <a:ext cx="1336500" cy="400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pt-BR" sz="1000">
                <a:highlight>
                  <a:srgbClr val="EFEFEF"/>
                </a:highlight>
              </a:rPr>
              <a:t>Planning</a:t>
            </a:r>
            <a:endParaRPr sz="1000">
              <a:highlight>
                <a:srgbClr val="EFEFEF"/>
              </a:highlight>
            </a:endParaRPr>
          </a:p>
        </p:txBody>
      </p:sp>
      <p:sp>
        <p:nvSpPr>
          <p:cNvPr id="252" name="Google Shape;252;p30"/>
          <p:cNvSpPr/>
          <p:nvPr/>
        </p:nvSpPr>
        <p:spPr>
          <a:xfrm>
            <a:off x="7723175" y="1859372"/>
            <a:ext cx="1336500" cy="400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pt-BR" sz="1000">
                <a:highlight>
                  <a:srgbClr val="EFEFEF"/>
                </a:highlight>
              </a:rPr>
              <a:t>Stakeholder engagement</a:t>
            </a:r>
            <a:endParaRPr sz="1000">
              <a:highlight>
                <a:srgbClr val="EFEFEF"/>
              </a:highlight>
            </a:endParaRPr>
          </a:p>
        </p:txBody>
      </p:sp>
      <p:sp>
        <p:nvSpPr>
          <p:cNvPr id="253" name="Google Shape;253;p30"/>
          <p:cNvSpPr/>
          <p:nvPr/>
        </p:nvSpPr>
        <p:spPr>
          <a:xfrm>
            <a:off x="7723175" y="2371644"/>
            <a:ext cx="1336500" cy="400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pt-BR" sz="1000">
                <a:highlight>
                  <a:srgbClr val="EFEFEF"/>
                </a:highlight>
              </a:rPr>
              <a:t>Political legitimacy</a:t>
            </a:r>
            <a:endParaRPr sz="1000">
              <a:highlight>
                <a:srgbClr val="EFEFEF"/>
              </a:highlight>
            </a:endParaRPr>
          </a:p>
        </p:txBody>
      </p:sp>
      <p:sp>
        <p:nvSpPr>
          <p:cNvPr id="254" name="Google Shape;254;p30"/>
          <p:cNvSpPr/>
          <p:nvPr/>
        </p:nvSpPr>
        <p:spPr>
          <a:xfrm>
            <a:off x="7752725" y="328700"/>
            <a:ext cx="1277400" cy="4002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lang="pt-BR" sz="1000">
                <a:highlight>
                  <a:srgbClr val="EFEFEF"/>
                </a:highlight>
              </a:rPr>
              <a:t>Composition and space for all</a:t>
            </a:r>
            <a:endParaRPr sz="1000">
              <a:highlight>
                <a:srgbClr val="EFEFEF"/>
              </a:highlight>
            </a:endParaRPr>
          </a:p>
        </p:txBody>
      </p:sp>
      <p:sp>
        <p:nvSpPr>
          <p:cNvPr id="255" name="Google Shape;255;p30"/>
          <p:cNvSpPr txBox="1"/>
          <p:nvPr/>
        </p:nvSpPr>
        <p:spPr>
          <a:xfrm>
            <a:off x="375400" y="775025"/>
            <a:ext cx="6196800" cy="7695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Clr>
                <a:schemeClr val="dk1"/>
              </a:buClr>
              <a:buSzPts val="1100"/>
              <a:buFont typeface="Arial"/>
              <a:buNone/>
            </a:pPr>
            <a:r>
              <a:rPr b="1" lang="pt-BR" sz="2000">
                <a:solidFill>
                  <a:schemeClr val="dk1"/>
                </a:solidFill>
                <a:latin typeface="Roboto"/>
                <a:ea typeface="Roboto"/>
                <a:cs typeface="Roboto"/>
                <a:sym typeface="Roboto"/>
              </a:rPr>
              <a:t>Shared goal and narratives</a:t>
            </a:r>
            <a:endParaRPr b="1" sz="2000">
              <a:solidFill>
                <a:schemeClr val="dk1"/>
              </a:solidFill>
              <a:latin typeface="Roboto"/>
              <a:ea typeface="Roboto"/>
              <a:cs typeface="Roboto"/>
              <a:sym typeface="Roboto"/>
            </a:endParaRPr>
          </a:p>
          <a:p>
            <a:pPr indent="0" lvl="0" marL="0" rtl="0" algn="l">
              <a:lnSpc>
                <a:spcPct val="115000"/>
              </a:lnSpc>
              <a:spcBef>
                <a:spcPts val="0"/>
              </a:spcBef>
              <a:spcAft>
                <a:spcPts val="600"/>
              </a:spcAft>
              <a:buClr>
                <a:schemeClr val="dk1"/>
              </a:buClr>
              <a:buSzPts val="1100"/>
              <a:buFont typeface="Arial"/>
              <a:buNone/>
            </a:pPr>
            <a:r>
              <a:rPr b="1" i="1" lang="pt-BR" sz="1500">
                <a:solidFill>
                  <a:srgbClr val="934279"/>
                </a:solidFill>
                <a:latin typeface="Roboto"/>
                <a:ea typeface="Roboto"/>
                <a:cs typeface="Roboto"/>
                <a:sym typeface="Roboto"/>
              </a:rPr>
              <a:t>Have a clear, common goal and a compelling narrative about it</a:t>
            </a:r>
            <a:endParaRPr b="1" i="1" sz="1500">
              <a:solidFill>
                <a:srgbClr val="934279"/>
              </a:solidFill>
              <a:latin typeface="Roboto"/>
              <a:ea typeface="Roboto"/>
              <a:cs typeface="Roboto"/>
              <a:sym typeface="Roboto"/>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9" name="Shape 259"/>
        <p:cNvGrpSpPr/>
        <p:nvPr/>
      </p:nvGrpSpPr>
      <p:grpSpPr>
        <a:xfrm>
          <a:off x="0" y="0"/>
          <a:ext cx="0" cy="0"/>
          <a:chOff x="0" y="0"/>
          <a:chExt cx="0" cy="0"/>
        </a:xfrm>
      </p:grpSpPr>
      <p:sp>
        <p:nvSpPr>
          <p:cNvPr id="260" name="Google Shape;260;p31"/>
          <p:cNvSpPr txBox="1"/>
          <p:nvPr/>
        </p:nvSpPr>
        <p:spPr>
          <a:xfrm>
            <a:off x="375400" y="1606200"/>
            <a:ext cx="7197000" cy="3147600"/>
          </a:xfrm>
          <a:prstGeom prst="rect">
            <a:avLst/>
          </a:prstGeom>
          <a:noFill/>
          <a:ln>
            <a:noFill/>
          </a:ln>
        </p:spPr>
        <p:txBody>
          <a:bodyPr anchorCtr="0" anchor="t" bIns="91425" lIns="91425" spcFirstLastPara="1" rIns="91425" wrap="square" tIns="91425">
            <a:spAutoFit/>
          </a:bodyPr>
          <a:lstStyle/>
          <a:p>
            <a:pPr indent="-298450" lvl="0" marL="457200" rtl="0" algn="l">
              <a:lnSpc>
                <a:spcPct val="150000"/>
              </a:lnSpc>
              <a:spcBef>
                <a:spcPts val="0"/>
              </a:spcBef>
              <a:spcAft>
                <a:spcPts val="0"/>
              </a:spcAft>
              <a:buClr>
                <a:schemeClr val="dk1"/>
              </a:buClr>
              <a:buSzPts val="1100"/>
              <a:buFont typeface="Roboto"/>
              <a:buChar char="●"/>
            </a:pPr>
            <a:r>
              <a:rPr lang="pt-BR" sz="1100">
                <a:solidFill>
                  <a:schemeClr val="dk1"/>
                </a:solidFill>
                <a:latin typeface="Roboto"/>
                <a:ea typeface="Roboto"/>
                <a:cs typeface="Roboto"/>
                <a:sym typeface="Roboto"/>
              </a:rPr>
              <a:t>Engaging all key stakeholders is critical</a:t>
            </a:r>
            <a:endParaRPr sz="1100">
              <a:solidFill>
                <a:schemeClr val="dk1"/>
              </a:solidFill>
              <a:latin typeface="Roboto"/>
              <a:ea typeface="Roboto"/>
              <a:cs typeface="Roboto"/>
              <a:sym typeface="Roboto"/>
            </a:endParaRPr>
          </a:p>
          <a:p>
            <a:pPr indent="-298450" lvl="0" marL="457200" rtl="0" algn="l">
              <a:lnSpc>
                <a:spcPct val="150000"/>
              </a:lnSpc>
              <a:spcBef>
                <a:spcPts val="0"/>
              </a:spcBef>
              <a:spcAft>
                <a:spcPts val="0"/>
              </a:spcAft>
              <a:buClr>
                <a:schemeClr val="dk1"/>
              </a:buClr>
              <a:buSzPts val="1100"/>
              <a:buFont typeface="Roboto"/>
              <a:buChar char="●"/>
            </a:pPr>
            <a:r>
              <a:rPr lang="pt-BR" sz="1100">
                <a:solidFill>
                  <a:schemeClr val="dk1"/>
                </a:solidFill>
                <a:latin typeface="Roboto"/>
                <a:ea typeface="Roboto"/>
                <a:cs typeface="Roboto"/>
                <a:sym typeface="Roboto"/>
              </a:rPr>
              <a:t>Map key stakeholders and their roles &amp; responsibilities</a:t>
            </a:r>
            <a:endParaRPr sz="1100">
              <a:solidFill>
                <a:schemeClr val="dk1"/>
              </a:solidFill>
              <a:latin typeface="Roboto"/>
              <a:ea typeface="Roboto"/>
              <a:cs typeface="Roboto"/>
              <a:sym typeface="Roboto"/>
            </a:endParaRPr>
          </a:p>
          <a:p>
            <a:pPr indent="-298450" lvl="0" marL="457200" rtl="0" algn="l">
              <a:lnSpc>
                <a:spcPct val="150000"/>
              </a:lnSpc>
              <a:spcBef>
                <a:spcPts val="0"/>
              </a:spcBef>
              <a:spcAft>
                <a:spcPts val="0"/>
              </a:spcAft>
              <a:buClr>
                <a:schemeClr val="dk1"/>
              </a:buClr>
              <a:buSzPts val="1100"/>
              <a:buFont typeface="Roboto"/>
              <a:buChar char="●"/>
            </a:pPr>
            <a:r>
              <a:rPr lang="pt-BR" sz="1100">
                <a:solidFill>
                  <a:schemeClr val="dk1"/>
                </a:solidFill>
                <a:latin typeface="Roboto"/>
                <a:ea typeface="Roboto"/>
                <a:cs typeface="Roboto"/>
                <a:sym typeface="Roboto"/>
              </a:rPr>
              <a:t>Bring stakeholders to the table early on </a:t>
            </a:r>
            <a:endParaRPr sz="1100">
              <a:solidFill>
                <a:schemeClr val="dk1"/>
              </a:solidFill>
              <a:latin typeface="Roboto"/>
              <a:ea typeface="Roboto"/>
              <a:cs typeface="Roboto"/>
              <a:sym typeface="Roboto"/>
            </a:endParaRPr>
          </a:p>
          <a:p>
            <a:pPr indent="-298450" lvl="0" marL="457200" rtl="0" algn="l">
              <a:lnSpc>
                <a:spcPct val="150000"/>
              </a:lnSpc>
              <a:spcBef>
                <a:spcPts val="0"/>
              </a:spcBef>
              <a:spcAft>
                <a:spcPts val="0"/>
              </a:spcAft>
              <a:buClr>
                <a:schemeClr val="dk1"/>
              </a:buClr>
              <a:buSzPts val="1100"/>
              <a:buFont typeface="Roboto"/>
              <a:buChar char="●"/>
            </a:pPr>
            <a:r>
              <a:rPr lang="pt-BR" sz="1100">
                <a:solidFill>
                  <a:schemeClr val="dk1"/>
                </a:solidFill>
                <a:latin typeface="Roboto"/>
                <a:ea typeface="Roboto"/>
                <a:cs typeface="Roboto"/>
                <a:sym typeface="Roboto"/>
              </a:rPr>
              <a:t>Engage diverse actors and sectors of the ecosystem</a:t>
            </a:r>
            <a:endParaRPr sz="1100">
              <a:solidFill>
                <a:schemeClr val="dk1"/>
              </a:solidFill>
              <a:latin typeface="Roboto"/>
              <a:ea typeface="Roboto"/>
              <a:cs typeface="Roboto"/>
              <a:sym typeface="Roboto"/>
            </a:endParaRPr>
          </a:p>
          <a:p>
            <a:pPr indent="-298450" lvl="0" marL="457200" rtl="0" algn="l">
              <a:lnSpc>
                <a:spcPct val="150000"/>
              </a:lnSpc>
              <a:spcBef>
                <a:spcPts val="0"/>
              </a:spcBef>
              <a:spcAft>
                <a:spcPts val="0"/>
              </a:spcAft>
              <a:buClr>
                <a:schemeClr val="dk1"/>
              </a:buClr>
              <a:buSzPts val="1100"/>
              <a:buFont typeface="Roboto"/>
              <a:buChar char="●"/>
            </a:pPr>
            <a:r>
              <a:rPr lang="pt-BR" sz="1100">
                <a:solidFill>
                  <a:schemeClr val="dk1"/>
                </a:solidFill>
                <a:latin typeface="Roboto"/>
                <a:ea typeface="Roboto"/>
                <a:cs typeface="Roboto"/>
                <a:sym typeface="Roboto"/>
              </a:rPr>
              <a:t>Mobilise strong support for your cause </a:t>
            </a:r>
            <a:endParaRPr sz="1100">
              <a:solidFill>
                <a:schemeClr val="dk1"/>
              </a:solidFill>
              <a:latin typeface="Roboto"/>
              <a:ea typeface="Roboto"/>
              <a:cs typeface="Roboto"/>
              <a:sym typeface="Roboto"/>
            </a:endParaRPr>
          </a:p>
          <a:p>
            <a:pPr indent="-298450" lvl="0" marL="457200" rtl="0" algn="l">
              <a:lnSpc>
                <a:spcPct val="150000"/>
              </a:lnSpc>
              <a:spcBef>
                <a:spcPts val="0"/>
              </a:spcBef>
              <a:spcAft>
                <a:spcPts val="0"/>
              </a:spcAft>
              <a:buClr>
                <a:schemeClr val="dk1"/>
              </a:buClr>
              <a:buSzPts val="1100"/>
              <a:buFont typeface="Roboto"/>
              <a:buChar char="●"/>
            </a:pPr>
            <a:r>
              <a:rPr lang="pt-BR" sz="1100">
                <a:solidFill>
                  <a:schemeClr val="dk1"/>
                </a:solidFill>
                <a:latin typeface="Roboto"/>
                <a:ea typeface="Roboto"/>
                <a:cs typeface="Roboto"/>
                <a:sym typeface="Roboto"/>
              </a:rPr>
              <a:t>Ensure representation and participation of stakeholders </a:t>
            </a:r>
            <a:endParaRPr sz="1100">
              <a:solidFill>
                <a:schemeClr val="dk1"/>
              </a:solidFill>
              <a:latin typeface="Roboto"/>
              <a:ea typeface="Roboto"/>
              <a:cs typeface="Roboto"/>
              <a:sym typeface="Roboto"/>
            </a:endParaRPr>
          </a:p>
          <a:p>
            <a:pPr indent="-298450" lvl="0" marL="457200" rtl="0" algn="l">
              <a:lnSpc>
                <a:spcPct val="150000"/>
              </a:lnSpc>
              <a:spcBef>
                <a:spcPts val="0"/>
              </a:spcBef>
              <a:spcAft>
                <a:spcPts val="0"/>
              </a:spcAft>
              <a:buClr>
                <a:schemeClr val="dk1"/>
              </a:buClr>
              <a:buSzPts val="1100"/>
              <a:buFont typeface="Roboto"/>
              <a:buChar char="●"/>
            </a:pPr>
            <a:r>
              <a:rPr lang="pt-BR" sz="1100">
                <a:solidFill>
                  <a:schemeClr val="dk1"/>
                </a:solidFill>
                <a:latin typeface="Roboto"/>
                <a:ea typeface="Roboto"/>
                <a:cs typeface="Roboto"/>
                <a:sym typeface="Roboto"/>
              </a:rPr>
              <a:t>Created targeted communication for the different stakeholders</a:t>
            </a:r>
            <a:endParaRPr sz="1100">
              <a:solidFill>
                <a:schemeClr val="dk1"/>
              </a:solidFill>
              <a:latin typeface="Roboto"/>
              <a:ea typeface="Roboto"/>
              <a:cs typeface="Roboto"/>
              <a:sym typeface="Roboto"/>
            </a:endParaRPr>
          </a:p>
          <a:p>
            <a:pPr indent="-298450" lvl="0" marL="457200" rtl="0" algn="l">
              <a:lnSpc>
                <a:spcPct val="150000"/>
              </a:lnSpc>
              <a:spcBef>
                <a:spcPts val="0"/>
              </a:spcBef>
              <a:spcAft>
                <a:spcPts val="0"/>
              </a:spcAft>
              <a:buClr>
                <a:schemeClr val="dk1"/>
              </a:buClr>
              <a:buSzPts val="1100"/>
              <a:buFont typeface="Roboto"/>
              <a:buChar char="●"/>
            </a:pPr>
            <a:r>
              <a:rPr lang="pt-BR" sz="1100">
                <a:solidFill>
                  <a:schemeClr val="dk1"/>
                </a:solidFill>
                <a:latin typeface="Roboto"/>
                <a:ea typeface="Roboto"/>
                <a:cs typeface="Roboto"/>
                <a:sym typeface="Roboto"/>
              </a:rPr>
              <a:t>Build trust with key stakeholders</a:t>
            </a:r>
            <a:endParaRPr sz="1100">
              <a:solidFill>
                <a:schemeClr val="dk1"/>
              </a:solidFill>
              <a:latin typeface="Roboto"/>
              <a:ea typeface="Roboto"/>
              <a:cs typeface="Roboto"/>
              <a:sym typeface="Roboto"/>
            </a:endParaRPr>
          </a:p>
          <a:p>
            <a:pPr indent="-298450" lvl="0" marL="457200" rtl="0" algn="l">
              <a:lnSpc>
                <a:spcPct val="150000"/>
              </a:lnSpc>
              <a:spcBef>
                <a:spcPts val="0"/>
              </a:spcBef>
              <a:spcAft>
                <a:spcPts val="0"/>
              </a:spcAft>
              <a:buClr>
                <a:schemeClr val="dk1"/>
              </a:buClr>
              <a:buSzPts val="1100"/>
              <a:buFont typeface="Roboto"/>
              <a:buChar char="●"/>
            </a:pPr>
            <a:r>
              <a:rPr lang="pt-BR" sz="1100">
                <a:solidFill>
                  <a:schemeClr val="dk1"/>
                </a:solidFill>
                <a:latin typeface="Roboto"/>
                <a:ea typeface="Roboto"/>
                <a:cs typeface="Roboto"/>
                <a:sym typeface="Roboto"/>
              </a:rPr>
              <a:t>Focus on goals, not on process when engaging stakeholders</a:t>
            </a:r>
            <a:endParaRPr sz="1100">
              <a:solidFill>
                <a:schemeClr val="dk1"/>
              </a:solidFill>
              <a:latin typeface="Roboto"/>
              <a:ea typeface="Roboto"/>
              <a:cs typeface="Roboto"/>
              <a:sym typeface="Roboto"/>
            </a:endParaRPr>
          </a:p>
          <a:p>
            <a:pPr indent="-298450" lvl="0" marL="457200" rtl="0" algn="l">
              <a:lnSpc>
                <a:spcPct val="150000"/>
              </a:lnSpc>
              <a:spcBef>
                <a:spcPts val="0"/>
              </a:spcBef>
              <a:spcAft>
                <a:spcPts val="0"/>
              </a:spcAft>
              <a:buClr>
                <a:schemeClr val="dk1"/>
              </a:buClr>
              <a:buSzPts val="1100"/>
              <a:buFont typeface="Roboto"/>
              <a:buChar char="●"/>
            </a:pPr>
            <a:r>
              <a:rPr lang="pt-BR" sz="1100">
                <a:solidFill>
                  <a:schemeClr val="dk1"/>
                </a:solidFill>
                <a:latin typeface="Roboto"/>
                <a:ea typeface="Roboto"/>
                <a:cs typeface="Roboto"/>
                <a:sym typeface="Roboto"/>
              </a:rPr>
              <a:t>Keep stakeholders engaged to stay relevant</a:t>
            </a:r>
            <a:endParaRPr sz="1100">
              <a:solidFill>
                <a:schemeClr val="dk1"/>
              </a:solidFill>
              <a:latin typeface="Roboto"/>
              <a:ea typeface="Roboto"/>
              <a:cs typeface="Roboto"/>
              <a:sym typeface="Roboto"/>
            </a:endParaRPr>
          </a:p>
          <a:p>
            <a:pPr indent="-298450" lvl="0" marL="457200" rtl="0" algn="l">
              <a:lnSpc>
                <a:spcPct val="150000"/>
              </a:lnSpc>
              <a:spcBef>
                <a:spcPts val="0"/>
              </a:spcBef>
              <a:spcAft>
                <a:spcPts val="0"/>
              </a:spcAft>
              <a:buClr>
                <a:schemeClr val="dk1"/>
              </a:buClr>
              <a:buSzPts val="1100"/>
              <a:buFont typeface="Roboto"/>
              <a:buChar char="●"/>
            </a:pPr>
            <a:r>
              <a:rPr lang="pt-BR" sz="1100">
                <a:solidFill>
                  <a:schemeClr val="dk1"/>
                </a:solidFill>
                <a:latin typeface="Roboto"/>
                <a:ea typeface="Roboto"/>
                <a:cs typeface="Roboto"/>
                <a:sym typeface="Roboto"/>
              </a:rPr>
              <a:t>Value and make use of the expertise coming from the different sectors </a:t>
            </a:r>
            <a:endParaRPr sz="1100">
              <a:solidFill>
                <a:schemeClr val="dk1"/>
              </a:solidFill>
              <a:latin typeface="Roboto"/>
              <a:ea typeface="Roboto"/>
              <a:cs typeface="Roboto"/>
              <a:sym typeface="Roboto"/>
            </a:endParaRPr>
          </a:p>
          <a:p>
            <a:pPr indent="-298450" lvl="0" marL="457200" rtl="0" algn="l">
              <a:lnSpc>
                <a:spcPct val="150000"/>
              </a:lnSpc>
              <a:spcBef>
                <a:spcPts val="0"/>
              </a:spcBef>
              <a:spcAft>
                <a:spcPts val="0"/>
              </a:spcAft>
              <a:buClr>
                <a:schemeClr val="dk1"/>
              </a:buClr>
              <a:buSzPts val="1100"/>
              <a:buFont typeface="Roboto"/>
              <a:buChar char="●"/>
            </a:pPr>
            <a:r>
              <a:rPr lang="pt-BR" sz="1100">
                <a:solidFill>
                  <a:schemeClr val="dk1"/>
                </a:solidFill>
                <a:latin typeface="Roboto"/>
                <a:ea typeface="Roboto"/>
                <a:cs typeface="Roboto"/>
                <a:sym typeface="Roboto"/>
              </a:rPr>
              <a:t>Coalitions must engage different ideologies and parties</a:t>
            </a:r>
            <a:endParaRPr sz="1100">
              <a:solidFill>
                <a:schemeClr val="dk1"/>
              </a:solidFill>
              <a:latin typeface="Roboto"/>
              <a:ea typeface="Roboto"/>
              <a:cs typeface="Roboto"/>
              <a:sym typeface="Roboto"/>
            </a:endParaRPr>
          </a:p>
        </p:txBody>
      </p:sp>
      <p:cxnSp>
        <p:nvCxnSpPr>
          <p:cNvPr id="261" name="Google Shape;261;p31"/>
          <p:cNvCxnSpPr/>
          <p:nvPr/>
        </p:nvCxnSpPr>
        <p:spPr>
          <a:xfrm flipH="1" rot="10800000">
            <a:off x="0" y="575950"/>
            <a:ext cx="2174700" cy="2400"/>
          </a:xfrm>
          <a:prstGeom prst="straightConnector1">
            <a:avLst/>
          </a:prstGeom>
          <a:noFill/>
          <a:ln cap="flat" cmpd="sng" w="9525">
            <a:solidFill>
              <a:srgbClr val="934279"/>
            </a:solidFill>
            <a:prstDash val="solid"/>
            <a:round/>
            <a:headEnd len="med" w="med" type="none"/>
            <a:tailEnd len="med" w="med" type="none"/>
          </a:ln>
        </p:spPr>
      </p:cxnSp>
      <p:sp>
        <p:nvSpPr>
          <p:cNvPr id="262" name="Google Shape;262;p31"/>
          <p:cNvSpPr/>
          <p:nvPr/>
        </p:nvSpPr>
        <p:spPr>
          <a:xfrm>
            <a:off x="8145875" y="789344"/>
            <a:ext cx="491100" cy="491100"/>
          </a:xfrm>
          <a:prstGeom prst="ellipse">
            <a:avLst/>
          </a:prstGeom>
          <a:solidFill>
            <a:schemeClr val="lt2"/>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sz="1300">
              <a:highlight>
                <a:srgbClr val="EFEFEF"/>
              </a:highlight>
            </a:endParaRPr>
          </a:p>
        </p:txBody>
      </p:sp>
      <p:sp>
        <p:nvSpPr>
          <p:cNvPr id="263" name="Google Shape;263;p31"/>
          <p:cNvSpPr/>
          <p:nvPr/>
        </p:nvSpPr>
        <p:spPr>
          <a:xfrm>
            <a:off x="8145875" y="1301626"/>
            <a:ext cx="491100" cy="491100"/>
          </a:xfrm>
          <a:prstGeom prst="ellipse">
            <a:avLst/>
          </a:prstGeom>
          <a:solidFill>
            <a:schemeClr val="lt2"/>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sz="1300">
              <a:highlight>
                <a:srgbClr val="EFEFEF"/>
              </a:highlight>
            </a:endParaRPr>
          </a:p>
        </p:txBody>
      </p:sp>
      <p:sp>
        <p:nvSpPr>
          <p:cNvPr id="264" name="Google Shape;264;p31"/>
          <p:cNvSpPr/>
          <p:nvPr/>
        </p:nvSpPr>
        <p:spPr>
          <a:xfrm>
            <a:off x="8145875" y="3863036"/>
            <a:ext cx="491100" cy="491100"/>
          </a:xfrm>
          <a:prstGeom prst="ellipse">
            <a:avLst/>
          </a:prstGeom>
          <a:solidFill>
            <a:schemeClr val="lt2"/>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sz="1300">
              <a:highlight>
                <a:srgbClr val="EFEFEF"/>
              </a:highlight>
            </a:endParaRPr>
          </a:p>
        </p:txBody>
      </p:sp>
      <p:sp>
        <p:nvSpPr>
          <p:cNvPr id="265" name="Google Shape;265;p31"/>
          <p:cNvSpPr/>
          <p:nvPr/>
        </p:nvSpPr>
        <p:spPr>
          <a:xfrm>
            <a:off x="8145875" y="4375318"/>
            <a:ext cx="491100" cy="491100"/>
          </a:xfrm>
          <a:prstGeom prst="ellipse">
            <a:avLst/>
          </a:prstGeom>
          <a:solidFill>
            <a:schemeClr val="lt2"/>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sz="1300">
              <a:highlight>
                <a:srgbClr val="EFEFEF"/>
              </a:highlight>
            </a:endParaRPr>
          </a:p>
        </p:txBody>
      </p:sp>
      <p:sp>
        <p:nvSpPr>
          <p:cNvPr id="266" name="Google Shape;266;p31"/>
          <p:cNvSpPr/>
          <p:nvPr/>
        </p:nvSpPr>
        <p:spPr>
          <a:xfrm>
            <a:off x="8145875" y="277063"/>
            <a:ext cx="491100" cy="491100"/>
          </a:xfrm>
          <a:prstGeom prst="ellipse">
            <a:avLst/>
          </a:prstGeom>
          <a:solidFill>
            <a:schemeClr val="lt2"/>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sz="1300">
              <a:highlight>
                <a:srgbClr val="EFEFEF"/>
              </a:highlight>
            </a:endParaRPr>
          </a:p>
        </p:txBody>
      </p:sp>
      <p:sp>
        <p:nvSpPr>
          <p:cNvPr id="267" name="Google Shape;267;p31"/>
          <p:cNvSpPr/>
          <p:nvPr/>
        </p:nvSpPr>
        <p:spPr>
          <a:xfrm>
            <a:off x="7752725" y="825522"/>
            <a:ext cx="1277400" cy="400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pt-BR" sz="1000">
                <a:highlight>
                  <a:srgbClr val="EFEFEF"/>
                </a:highlight>
              </a:rPr>
              <a:t>Trust building</a:t>
            </a:r>
            <a:endParaRPr sz="1000">
              <a:highlight>
                <a:srgbClr val="EFEFEF"/>
              </a:highlight>
            </a:endParaRPr>
          </a:p>
        </p:txBody>
      </p:sp>
      <p:sp>
        <p:nvSpPr>
          <p:cNvPr id="268" name="Google Shape;268;p31"/>
          <p:cNvSpPr/>
          <p:nvPr/>
        </p:nvSpPr>
        <p:spPr>
          <a:xfrm>
            <a:off x="7752725" y="1340894"/>
            <a:ext cx="1277400" cy="400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pt-BR" sz="1000">
                <a:highlight>
                  <a:srgbClr val="EFEFEF"/>
                </a:highlight>
              </a:rPr>
              <a:t>Shared goals and narratives</a:t>
            </a:r>
            <a:endParaRPr sz="1000">
              <a:highlight>
                <a:srgbClr val="EFEFEF"/>
              </a:highlight>
            </a:endParaRPr>
          </a:p>
        </p:txBody>
      </p:sp>
      <p:sp>
        <p:nvSpPr>
          <p:cNvPr id="269" name="Google Shape;269;p31"/>
          <p:cNvSpPr/>
          <p:nvPr/>
        </p:nvSpPr>
        <p:spPr>
          <a:xfrm>
            <a:off x="7723175" y="3917753"/>
            <a:ext cx="1336500" cy="400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pt-BR" sz="1000">
                <a:highlight>
                  <a:srgbClr val="EFEFEF"/>
                </a:highlight>
              </a:rPr>
              <a:t>Coalition management</a:t>
            </a:r>
            <a:endParaRPr sz="1000">
              <a:highlight>
                <a:srgbClr val="EFEFEF"/>
              </a:highlight>
            </a:endParaRPr>
          </a:p>
        </p:txBody>
      </p:sp>
      <p:sp>
        <p:nvSpPr>
          <p:cNvPr id="270" name="Google Shape;270;p31"/>
          <p:cNvSpPr/>
          <p:nvPr/>
        </p:nvSpPr>
        <p:spPr>
          <a:xfrm>
            <a:off x="7723175" y="4433125"/>
            <a:ext cx="1336500" cy="400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pt-BR" sz="1000">
                <a:highlight>
                  <a:srgbClr val="EFEFEF"/>
                </a:highlight>
              </a:rPr>
              <a:t>Implementation &amp; sustainability</a:t>
            </a:r>
            <a:endParaRPr sz="1000">
              <a:highlight>
                <a:srgbClr val="EFEFEF"/>
              </a:highlight>
            </a:endParaRPr>
          </a:p>
        </p:txBody>
      </p:sp>
      <p:sp>
        <p:nvSpPr>
          <p:cNvPr id="271" name="Google Shape;271;p31"/>
          <p:cNvSpPr txBox="1"/>
          <p:nvPr/>
        </p:nvSpPr>
        <p:spPr>
          <a:xfrm>
            <a:off x="120025" y="105675"/>
            <a:ext cx="74523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pt-BR">
                <a:solidFill>
                  <a:srgbClr val="595959"/>
                </a:solidFill>
                <a:latin typeface="Roboto"/>
                <a:ea typeface="Roboto"/>
                <a:cs typeface="Roboto"/>
                <a:sym typeface="Roboto"/>
              </a:rPr>
              <a:t>GUIDING PREMISES FOR BUILDING NATIONAL COALITIONS FOR EDUCATION REFORMS </a:t>
            </a:r>
            <a:endParaRPr b="1">
              <a:solidFill>
                <a:srgbClr val="595959"/>
              </a:solidFill>
              <a:latin typeface="Roboto"/>
              <a:ea typeface="Roboto"/>
              <a:cs typeface="Roboto"/>
              <a:sym typeface="Roboto"/>
            </a:endParaRPr>
          </a:p>
        </p:txBody>
      </p:sp>
      <p:sp>
        <p:nvSpPr>
          <p:cNvPr id="272" name="Google Shape;272;p31"/>
          <p:cNvSpPr/>
          <p:nvPr/>
        </p:nvSpPr>
        <p:spPr>
          <a:xfrm>
            <a:off x="8145875" y="1813908"/>
            <a:ext cx="491100" cy="491100"/>
          </a:xfrm>
          <a:prstGeom prst="ellipse">
            <a:avLst/>
          </a:prstGeom>
          <a:solidFill>
            <a:srgbClr val="934279"/>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sz="1300">
              <a:highlight>
                <a:srgbClr val="EFEFEF"/>
              </a:highlight>
            </a:endParaRPr>
          </a:p>
        </p:txBody>
      </p:sp>
      <p:sp>
        <p:nvSpPr>
          <p:cNvPr id="273" name="Google Shape;273;p31"/>
          <p:cNvSpPr/>
          <p:nvPr/>
        </p:nvSpPr>
        <p:spPr>
          <a:xfrm>
            <a:off x="8145875" y="2326190"/>
            <a:ext cx="491100" cy="491100"/>
          </a:xfrm>
          <a:prstGeom prst="ellipse">
            <a:avLst/>
          </a:prstGeom>
          <a:solidFill>
            <a:schemeClr val="lt2"/>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sz="1300">
              <a:highlight>
                <a:srgbClr val="EFEFEF"/>
              </a:highlight>
            </a:endParaRPr>
          </a:p>
        </p:txBody>
      </p:sp>
      <p:sp>
        <p:nvSpPr>
          <p:cNvPr id="274" name="Google Shape;274;p31"/>
          <p:cNvSpPr/>
          <p:nvPr/>
        </p:nvSpPr>
        <p:spPr>
          <a:xfrm>
            <a:off x="8145875" y="2838472"/>
            <a:ext cx="491100" cy="491100"/>
          </a:xfrm>
          <a:prstGeom prst="ellipse">
            <a:avLst/>
          </a:prstGeom>
          <a:solidFill>
            <a:schemeClr val="lt2"/>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sz="1300">
              <a:highlight>
                <a:srgbClr val="EFEFEF"/>
              </a:highlight>
            </a:endParaRPr>
          </a:p>
        </p:txBody>
      </p:sp>
      <p:sp>
        <p:nvSpPr>
          <p:cNvPr id="275" name="Google Shape;275;p31"/>
          <p:cNvSpPr/>
          <p:nvPr/>
        </p:nvSpPr>
        <p:spPr>
          <a:xfrm>
            <a:off x="8145875" y="3350754"/>
            <a:ext cx="491100" cy="491100"/>
          </a:xfrm>
          <a:prstGeom prst="ellipse">
            <a:avLst/>
          </a:prstGeom>
          <a:solidFill>
            <a:schemeClr val="lt2"/>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sz="1300">
              <a:highlight>
                <a:srgbClr val="EFEFEF"/>
              </a:highlight>
            </a:endParaRPr>
          </a:p>
        </p:txBody>
      </p:sp>
      <p:sp>
        <p:nvSpPr>
          <p:cNvPr id="276" name="Google Shape;276;p31"/>
          <p:cNvSpPr/>
          <p:nvPr/>
        </p:nvSpPr>
        <p:spPr>
          <a:xfrm>
            <a:off x="7723175" y="2883916"/>
            <a:ext cx="1336500" cy="400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pt-BR" sz="1000">
                <a:highlight>
                  <a:srgbClr val="EFEFEF"/>
                </a:highlight>
              </a:rPr>
              <a:t>Collective knowledge &amp; skills</a:t>
            </a:r>
            <a:endParaRPr sz="1000">
              <a:highlight>
                <a:srgbClr val="EFEFEF"/>
              </a:highlight>
            </a:endParaRPr>
          </a:p>
        </p:txBody>
      </p:sp>
      <p:sp>
        <p:nvSpPr>
          <p:cNvPr id="277" name="Google Shape;277;p31"/>
          <p:cNvSpPr/>
          <p:nvPr/>
        </p:nvSpPr>
        <p:spPr>
          <a:xfrm>
            <a:off x="7723175" y="3396188"/>
            <a:ext cx="1336500" cy="400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pt-BR" sz="1000">
                <a:highlight>
                  <a:srgbClr val="EFEFEF"/>
                </a:highlight>
              </a:rPr>
              <a:t>Planning</a:t>
            </a:r>
            <a:endParaRPr sz="1000">
              <a:highlight>
                <a:srgbClr val="EFEFEF"/>
              </a:highlight>
            </a:endParaRPr>
          </a:p>
        </p:txBody>
      </p:sp>
      <p:sp>
        <p:nvSpPr>
          <p:cNvPr id="278" name="Google Shape;278;p31"/>
          <p:cNvSpPr/>
          <p:nvPr/>
        </p:nvSpPr>
        <p:spPr>
          <a:xfrm>
            <a:off x="7723175" y="2371644"/>
            <a:ext cx="1336500" cy="400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pt-BR" sz="1000">
                <a:highlight>
                  <a:srgbClr val="EFEFEF"/>
                </a:highlight>
              </a:rPr>
              <a:t>Political legitimacy</a:t>
            </a:r>
            <a:endParaRPr sz="1000">
              <a:highlight>
                <a:srgbClr val="EFEFEF"/>
              </a:highlight>
            </a:endParaRPr>
          </a:p>
        </p:txBody>
      </p:sp>
      <p:sp>
        <p:nvSpPr>
          <p:cNvPr id="279" name="Google Shape;279;p31"/>
          <p:cNvSpPr/>
          <p:nvPr/>
        </p:nvSpPr>
        <p:spPr>
          <a:xfrm>
            <a:off x="7723175" y="1859372"/>
            <a:ext cx="1336500" cy="400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pt-BR" sz="1000">
                <a:solidFill>
                  <a:srgbClr val="FFFFFF"/>
                </a:solidFill>
                <a:highlight>
                  <a:srgbClr val="934279"/>
                </a:highlight>
              </a:rPr>
              <a:t>Stakeholder engagement</a:t>
            </a:r>
            <a:endParaRPr sz="1000">
              <a:solidFill>
                <a:srgbClr val="FFFFFF"/>
              </a:solidFill>
              <a:highlight>
                <a:srgbClr val="934279"/>
              </a:highlight>
            </a:endParaRPr>
          </a:p>
        </p:txBody>
      </p:sp>
      <p:sp>
        <p:nvSpPr>
          <p:cNvPr id="280" name="Google Shape;280;p31"/>
          <p:cNvSpPr/>
          <p:nvPr/>
        </p:nvSpPr>
        <p:spPr>
          <a:xfrm>
            <a:off x="7752725" y="328700"/>
            <a:ext cx="1277400" cy="4002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lang="pt-BR" sz="1000">
                <a:highlight>
                  <a:srgbClr val="EFEFEF"/>
                </a:highlight>
              </a:rPr>
              <a:t>Composition and space for all</a:t>
            </a:r>
            <a:endParaRPr sz="1000">
              <a:highlight>
                <a:srgbClr val="EFEFEF"/>
              </a:highlight>
            </a:endParaRPr>
          </a:p>
        </p:txBody>
      </p:sp>
      <p:sp>
        <p:nvSpPr>
          <p:cNvPr id="281" name="Google Shape;281;p31"/>
          <p:cNvSpPr txBox="1"/>
          <p:nvPr/>
        </p:nvSpPr>
        <p:spPr>
          <a:xfrm>
            <a:off x="375400" y="775025"/>
            <a:ext cx="6196800" cy="7695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Clr>
                <a:schemeClr val="dk1"/>
              </a:buClr>
              <a:buSzPts val="1100"/>
              <a:buFont typeface="Arial"/>
              <a:buNone/>
            </a:pPr>
            <a:r>
              <a:rPr b="1" lang="pt-BR" sz="2000">
                <a:solidFill>
                  <a:schemeClr val="dk1"/>
                </a:solidFill>
                <a:latin typeface="Roboto"/>
                <a:ea typeface="Roboto"/>
                <a:cs typeface="Roboto"/>
                <a:sym typeface="Roboto"/>
              </a:rPr>
              <a:t>Stakeholder engagement</a:t>
            </a:r>
            <a:endParaRPr b="1" sz="2000">
              <a:solidFill>
                <a:schemeClr val="dk1"/>
              </a:solidFill>
              <a:latin typeface="Roboto"/>
              <a:ea typeface="Roboto"/>
              <a:cs typeface="Roboto"/>
              <a:sym typeface="Roboto"/>
            </a:endParaRPr>
          </a:p>
          <a:p>
            <a:pPr indent="0" lvl="0" marL="0" rtl="0" algn="l">
              <a:lnSpc>
                <a:spcPct val="115000"/>
              </a:lnSpc>
              <a:spcBef>
                <a:spcPts val="0"/>
              </a:spcBef>
              <a:spcAft>
                <a:spcPts val="600"/>
              </a:spcAft>
              <a:buClr>
                <a:schemeClr val="dk1"/>
              </a:buClr>
              <a:buSzPts val="1100"/>
              <a:buFont typeface="Arial"/>
              <a:buNone/>
            </a:pPr>
            <a:r>
              <a:rPr b="1" i="1" lang="pt-BR" sz="1500">
                <a:solidFill>
                  <a:srgbClr val="934279"/>
                </a:solidFill>
                <a:latin typeface="Roboto"/>
                <a:ea typeface="Roboto"/>
                <a:cs typeface="Roboto"/>
                <a:sym typeface="Roboto"/>
              </a:rPr>
              <a:t>Map and engage all key stakeholders</a:t>
            </a:r>
            <a:endParaRPr b="1" i="1" sz="1500">
              <a:solidFill>
                <a:srgbClr val="934279"/>
              </a:solidFill>
              <a:latin typeface="Roboto"/>
              <a:ea typeface="Roboto"/>
              <a:cs typeface="Roboto"/>
              <a:sym typeface="Roboto"/>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5" name="Shape 285"/>
        <p:cNvGrpSpPr/>
        <p:nvPr/>
      </p:nvGrpSpPr>
      <p:grpSpPr>
        <a:xfrm>
          <a:off x="0" y="0"/>
          <a:ext cx="0" cy="0"/>
          <a:chOff x="0" y="0"/>
          <a:chExt cx="0" cy="0"/>
        </a:xfrm>
      </p:grpSpPr>
      <p:cxnSp>
        <p:nvCxnSpPr>
          <p:cNvPr id="286" name="Google Shape;286;p32"/>
          <p:cNvCxnSpPr/>
          <p:nvPr/>
        </p:nvCxnSpPr>
        <p:spPr>
          <a:xfrm flipH="1" rot="10800000">
            <a:off x="0" y="575950"/>
            <a:ext cx="2174700" cy="2400"/>
          </a:xfrm>
          <a:prstGeom prst="straightConnector1">
            <a:avLst/>
          </a:prstGeom>
          <a:noFill/>
          <a:ln cap="flat" cmpd="sng" w="9525">
            <a:solidFill>
              <a:srgbClr val="934279"/>
            </a:solidFill>
            <a:prstDash val="solid"/>
            <a:round/>
            <a:headEnd len="med" w="med" type="none"/>
            <a:tailEnd len="med" w="med" type="none"/>
          </a:ln>
        </p:spPr>
      </p:cxnSp>
      <p:sp>
        <p:nvSpPr>
          <p:cNvPr id="287" name="Google Shape;287;p32"/>
          <p:cNvSpPr txBox="1"/>
          <p:nvPr/>
        </p:nvSpPr>
        <p:spPr>
          <a:xfrm>
            <a:off x="375400" y="1648350"/>
            <a:ext cx="7197000" cy="923400"/>
          </a:xfrm>
          <a:prstGeom prst="rect">
            <a:avLst/>
          </a:prstGeom>
          <a:noFill/>
          <a:ln>
            <a:noFill/>
          </a:ln>
        </p:spPr>
        <p:txBody>
          <a:bodyPr anchorCtr="0" anchor="t" bIns="91425" lIns="91425" spcFirstLastPara="1" rIns="91425" wrap="square" tIns="91425">
            <a:spAutoFit/>
          </a:bodyPr>
          <a:lstStyle/>
          <a:p>
            <a:pPr indent="-304800" lvl="0" marL="457200" rtl="0" algn="l">
              <a:lnSpc>
                <a:spcPct val="150000"/>
              </a:lnSpc>
              <a:spcBef>
                <a:spcPts val="0"/>
              </a:spcBef>
              <a:spcAft>
                <a:spcPts val="0"/>
              </a:spcAft>
              <a:buClr>
                <a:schemeClr val="dk1"/>
              </a:buClr>
              <a:buSzPts val="1200"/>
              <a:buFont typeface="Roboto"/>
              <a:buChar char="●"/>
            </a:pPr>
            <a:r>
              <a:rPr lang="pt-BR" sz="1200">
                <a:solidFill>
                  <a:schemeClr val="dk1"/>
                </a:solidFill>
                <a:latin typeface="Roboto"/>
                <a:ea typeface="Roboto"/>
                <a:cs typeface="Roboto"/>
                <a:sym typeface="Roboto"/>
              </a:rPr>
              <a:t>Technical quality and political legitimacy are equally important </a:t>
            </a:r>
            <a:endParaRPr sz="1200">
              <a:solidFill>
                <a:schemeClr val="dk1"/>
              </a:solidFill>
              <a:latin typeface="Roboto"/>
              <a:ea typeface="Roboto"/>
              <a:cs typeface="Roboto"/>
              <a:sym typeface="Roboto"/>
            </a:endParaRPr>
          </a:p>
          <a:p>
            <a:pPr indent="-304800" lvl="0" marL="457200" rtl="0" algn="l">
              <a:lnSpc>
                <a:spcPct val="150000"/>
              </a:lnSpc>
              <a:spcBef>
                <a:spcPts val="0"/>
              </a:spcBef>
              <a:spcAft>
                <a:spcPts val="0"/>
              </a:spcAft>
              <a:buClr>
                <a:schemeClr val="dk1"/>
              </a:buClr>
              <a:buSzPts val="1200"/>
              <a:buFont typeface="Roboto"/>
              <a:buChar char="●"/>
            </a:pPr>
            <a:r>
              <a:rPr lang="pt-BR" sz="1200">
                <a:solidFill>
                  <a:schemeClr val="dk1"/>
                </a:solidFill>
                <a:latin typeface="Roboto"/>
                <a:ea typeface="Roboto"/>
                <a:cs typeface="Roboto"/>
                <a:sym typeface="Roboto"/>
              </a:rPr>
              <a:t>Political will is important</a:t>
            </a:r>
            <a:endParaRPr sz="1200">
              <a:solidFill>
                <a:schemeClr val="dk1"/>
              </a:solidFill>
              <a:latin typeface="Roboto"/>
              <a:ea typeface="Roboto"/>
              <a:cs typeface="Roboto"/>
              <a:sym typeface="Roboto"/>
            </a:endParaRPr>
          </a:p>
          <a:p>
            <a:pPr indent="-304800" lvl="0" marL="457200" rtl="0" algn="l">
              <a:lnSpc>
                <a:spcPct val="150000"/>
              </a:lnSpc>
              <a:spcBef>
                <a:spcPts val="0"/>
              </a:spcBef>
              <a:spcAft>
                <a:spcPts val="0"/>
              </a:spcAft>
              <a:buClr>
                <a:schemeClr val="dk1"/>
              </a:buClr>
              <a:buSzPts val="1200"/>
              <a:buFont typeface="Roboto"/>
              <a:buChar char="●"/>
            </a:pPr>
            <a:r>
              <a:rPr lang="pt-BR" sz="1200">
                <a:solidFill>
                  <a:schemeClr val="dk1"/>
                </a:solidFill>
                <a:latin typeface="Roboto"/>
                <a:ea typeface="Roboto"/>
                <a:cs typeface="Roboto"/>
                <a:sym typeface="Roboto"/>
              </a:rPr>
              <a:t>Create strategies to be able to survive political change</a:t>
            </a:r>
            <a:endParaRPr sz="1200">
              <a:solidFill>
                <a:schemeClr val="dk1"/>
              </a:solidFill>
              <a:latin typeface="Roboto"/>
              <a:ea typeface="Roboto"/>
              <a:cs typeface="Roboto"/>
              <a:sym typeface="Roboto"/>
            </a:endParaRPr>
          </a:p>
        </p:txBody>
      </p:sp>
      <p:sp>
        <p:nvSpPr>
          <p:cNvPr id="288" name="Google Shape;288;p32"/>
          <p:cNvSpPr/>
          <p:nvPr/>
        </p:nvSpPr>
        <p:spPr>
          <a:xfrm>
            <a:off x="8145875" y="789344"/>
            <a:ext cx="491100" cy="491100"/>
          </a:xfrm>
          <a:prstGeom prst="ellipse">
            <a:avLst/>
          </a:prstGeom>
          <a:solidFill>
            <a:schemeClr val="lt2"/>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sz="1300">
              <a:highlight>
                <a:srgbClr val="EFEFEF"/>
              </a:highlight>
            </a:endParaRPr>
          </a:p>
        </p:txBody>
      </p:sp>
      <p:sp>
        <p:nvSpPr>
          <p:cNvPr id="289" name="Google Shape;289;p32"/>
          <p:cNvSpPr/>
          <p:nvPr/>
        </p:nvSpPr>
        <p:spPr>
          <a:xfrm>
            <a:off x="8145875" y="1301626"/>
            <a:ext cx="491100" cy="491100"/>
          </a:xfrm>
          <a:prstGeom prst="ellipse">
            <a:avLst/>
          </a:prstGeom>
          <a:solidFill>
            <a:schemeClr val="lt2"/>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sz="1300">
              <a:highlight>
                <a:srgbClr val="EFEFEF"/>
              </a:highlight>
            </a:endParaRPr>
          </a:p>
        </p:txBody>
      </p:sp>
      <p:sp>
        <p:nvSpPr>
          <p:cNvPr id="290" name="Google Shape;290;p32"/>
          <p:cNvSpPr/>
          <p:nvPr/>
        </p:nvSpPr>
        <p:spPr>
          <a:xfrm>
            <a:off x="8145875" y="3863036"/>
            <a:ext cx="491100" cy="491100"/>
          </a:xfrm>
          <a:prstGeom prst="ellipse">
            <a:avLst/>
          </a:prstGeom>
          <a:solidFill>
            <a:schemeClr val="lt2"/>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sz="1300">
              <a:highlight>
                <a:srgbClr val="EFEFEF"/>
              </a:highlight>
            </a:endParaRPr>
          </a:p>
        </p:txBody>
      </p:sp>
      <p:sp>
        <p:nvSpPr>
          <p:cNvPr id="291" name="Google Shape;291;p32"/>
          <p:cNvSpPr/>
          <p:nvPr/>
        </p:nvSpPr>
        <p:spPr>
          <a:xfrm>
            <a:off x="8145875" y="4375318"/>
            <a:ext cx="491100" cy="491100"/>
          </a:xfrm>
          <a:prstGeom prst="ellipse">
            <a:avLst/>
          </a:prstGeom>
          <a:solidFill>
            <a:schemeClr val="lt2"/>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sz="1300">
              <a:highlight>
                <a:srgbClr val="EFEFEF"/>
              </a:highlight>
            </a:endParaRPr>
          </a:p>
        </p:txBody>
      </p:sp>
      <p:sp>
        <p:nvSpPr>
          <p:cNvPr id="292" name="Google Shape;292;p32"/>
          <p:cNvSpPr/>
          <p:nvPr/>
        </p:nvSpPr>
        <p:spPr>
          <a:xfrm>
            <a:off x="8145875" y="277063"/>
            <a:ext cx="491100" cy="491100"/>
          </a:xfrm>
          <a:prstGeom prst="ellipse">
            <a:avLst/>
          </a:prstGeom>
          <a:solidFill>
            <a:schemeClr val="lt2"/>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sz="1300">
              <a:highlight>
                <a:srgbClr val="EFEFEF"/>
              </a:highlight>
            </a:endParaRPr>
          </a:p>
        </p:txBody>
      </p:sp>
      <p:sp>
        <p:nvSpPr>
          <p:cNvPr id="293" name="Google Shape;293;p32"/>
          <p:cNvSpPr/>
          <p:nvPr/>
        </p:nvSpPr>
        <p:spPr>
          <a:xfrm>
            <a:off x="7752725" y="825522"/>
            <a:ext cx="1277400" cy="400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pt-BR" sz="1000">
                <a:highlight>
                  <a:srgbClr val="EFEFEF"/>
                </a:highlight>
              </a:rPr>
              <a:t>Trust building</a:t>
            </a:r>
            <a:endParaRPr sz="1000">
              <a:highlight>
                <a:srgbClr val="EFEFEF"/>
              </a:highlight>
            </a:endParaRPr>
          </a:p>
        </p:txBody>
      </p:sp>
      <p:sp>
        <p:nvSpPr>
          <p:cNvPr id="294" name="Google Shape;294;p32"/>
          <p:cNvSpPr/>
          <p:nvPr/>
        </p:nvSpPr>
        <p:spPr>
          <a:xfrm>
            <a:off x="7752725" y="1340894"/>
            <a:ext cx="1277400" cy="400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pt-BR" sz="1000">
                <a:highlight>
                  <a:srgbClr val="EFEFEF"/>
                </a:highlight>
              </a:rPr>
              <a:t>Shared goals and narratives</a:t>
            </a:r>
            <a:endParaRPr sz="1000">
              <a:highlight>
                <a:srgbClr val="EFEFEF"/>
              </a:highlight>
            </a:endParaRPr>
          </a:p>
        </p:txBody>
      </p:sp>
      <p:sp>
        <p:nvSpPr>
          <p:cNvPr id="295" name="Google Shape;295;p32"/>
          <p:cNvSpPr/>
          <p:nvPr/>
        </p:nvSpPr>
        <p:spPr>
          <a:xfrm>
            <a:off x="7723175" y="3917753"/>
            <a:ext cx="1336500" cy="400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pt-BR" sz="1000">
                <a:highlight>
                  <a:srgbClr val="EFEFEF"/>
                </a:highlight>
              </a:rPr>
              <a:t>Coalition management</a:t>
            </a:r>
            <a:endParaRPr sz="1000">
              <a:highlight>
                <a:srgbClr val="EFEFEF"/>
              </a:highlight>
            </a:endParaRPr>
          </a:p>
        </p:txBody>
      </p:sp>
      <p:sp>
        <p:nvSpPr>
          <p:cNvPr id="296" name="Google Shape;296;p32"/>
          <p:cNvSpPr/>
          <p:nvPr/>
        </p:nvSpPr>
        <p:spPr>
          <a:xfrm>
            <a:off x="7723175" y="4433125"/>
            <a:ext cx="1336500" cy="400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pt-BR" sz="1000">
                <a:highlight>
                  <a:srgbClr val="EFEFEF"/>
                </a:highlight>
              </a:rPr>
              <a:t>Implementation &amp; sustainability</a:t>
            </a:r>
            <a:endParaRPr sz="1000">
              <a:highlight>
                <a:srgbClr val="EFEFEF"/>
              </a:highlight>
            </a:endParaRPr>
          </a:p>
        </p:txBody>
      </p:sp>
      <p:sp>
        <p:nvSpPr>
          <p:cNvPr id="297" name="Google Shape;297;p32"/>
          <p:cNvSpPr txBox="1"/>
          <p:nvPr/>
        </p:nvSpPr>
        <p:spPr>
          <a:xfrm>
            <a:off x="120025" y="105675"/>
            <a:ext cx="74523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pt-BR">
                <a:solidFill>
                  <a:srgbClr val="595959"/>
                </a:solidFill>
                <a:latin typeface="Roboto"/>
                <a:ea typeface="Roboto"/>
                <a:cs typeface="Roboto"/>
                <a:sym typeface="Roboto"/>
              </a:rPr>
              <a:t>GUIDING PREMISES FOR BUILDING NATIONAL COALITIONS FOR EDUCATION REFORMS </a:t>
            </a:r>
            <a:endParaRPr b="1">
              <a:solidFill>
                <a:srgbClr val="595959"/>
              </a:solidFill>
              <a:latin typeface="Roboto"/>
              <a:ea typeface="Roboto"/>
              <a:cs typeface="Roboto"/>
              <a:sym typeface="Roboto"/>
            </a:endParaRPr>
          </a:p>
        </p:txBody>
      </p:sp>
      <p:sp>
        <p:nvSpPr>
          <p:cNvPr id="298" name="Google Shape;298;p32"/>
          <p:cNvSpPr/>
          <p:nvPr/>
        </p:nvSpPr>
        <p:spPr>
          <a:xfrm>
            <a:off x="8145875" y="1813908"/>
            <a:ext cx="491100" cy="491100"/>
          </a:xfrm>
          <a:prstGeom prst="ellipse">
            <a:avLst/>
          </a:prstGeom>
          <a:solidFill>
            <a:schemeClr val="lt2"/>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sz="1300">
              <a:highlight>
                <a:srgbClr val="EFEFEF"/>
              </a:highlight>
            </a:endParaRPr>
          </a:p>
        </p:txBody>
      </p:sp>
      <p:sp>
        <p:nvSpPr>
          <p:cNvPr id="299" name="Google Shape;299;p32"/>
          <p:cNvSpPr/>
          <p:nvPr/>
        </p:nvSpPr>
        <p:spPr>
          <a:xfrm>
            <a:off x="8145875" y="2326190"/>
            <a:ext cx="491100" cy="491100"/>
          </a:xfrm>
          <a:prstGeom prst="ellipse">
            <a:avLst/>
          </a:prstGeom>
          <a:solidFill>
            <a:srgbClr val="934279"/>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sz="1300">
              <a:solidFill>
                <a:srgbClr val="934279"/>
              </a:solidFill>
              <a:highlight>
                <a:srgbClr val="EFEFEF"/>
              </a:highlight>
            </a:endParaRPr>
          </a:p>
        </p:txBody>
      </p:sp>
      <p:sp>
        <p:nvSpPr>
          <p:cNvPr id="300" name="Google Shape;300;p32"/>
          <p:cNvSpPr/>
          <p:nvPr/>
        </p:nvSpPr>
        <p:spPr>
          <a:xfrm>
            <a:off x="8145875" y="2838472"/>
            <a:ext cx="491100" cy="491100"/>
          </a:xfrm>
          <a:prstGeom prst="ellipse">
            <a:avLst/>
          </a:prstGeom>
          <a:solidFill>
            <a:schemeClr val="lt2"/>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sz="1300">
              <a:highlight>
                <a:srgbClr val="EFEFEF"/>
              </a:highlight>
            </a:endParaRPr>
          </a:p>
        </p:txBody>
      </p:sp>
      <p:sp>
        <p:nvSpPr>
          <p:cNvPr id="301" name="Google Shape;301;p32"/>
          <p:cNvSpPr/>
          <p:nvPr/>
        </p:nvSpPr>
        <p:spPr>
          <a:xfrm>
            <a:off x="8145875" y="3350754"/>
            <a:ext cx="491100" cy="491100"/>
          </a:xfrm>
          <a:prstGeom prst="ellipse">
            <a:avLst/>
          </a:prstGeom>
          <a:solidFill>
            <a:schemeClr val="lt2"/>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sz="1300">
              <a:highlight>
                <a:srgbClr val="EFEFEF"/>
              </a:highlight>
            </a:endParaRPr>
          </a:p>
        </p:txBody>
      </p:sp>
      <p:sp>
        <p:nvSpPr>
          <p:cNvPr id="302" name="Google Shape;302;p32"/>
          <p:cNvSpPr/>
          <p:nvPr/>
        </p:nvSpPr>
        <p:spPr>
          <a:xfrm>
            <a:off x="7723175" y="2883916"/>
            <a:ext cx="1336500" cy="400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pt-BR" sz="1000">
                <a:highlight>
                  <a:srgbClr val="EFEFEF"/>
                </a:highlight>
              </a:rPr>
              <a:t>Collective knowledge &amp; skills</a:t>
            </a:r>
            <a:endParaRPr sz="1000">
              <a:highlight>
                <a:srgbClr val="EFEFEF"/>
              </a:highlight>
            </a:endParaRPr>
          </a:p>
        </p:txBody>
      </p:sp>
      <p:sp>
        <p:nvSpPr>
          <p:cNvPr id="303" name="Google Shape;303;p32"/>
          <p:cNvSpPr/>
          <p:nvPr/>
        </p:nvSpPr>
        <p:spPr>
          <a:xfrm>
            <a:off x="7723175" y="3396188"/>
            <a:ext cx="1336500" cy="400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pt-BR" sz="1000">
                <a:highlight>
                  <a:srgbClr val="EFEFEF"/>
                </a:highlight>
              </a:rPr>
              <a:t>Planning</a:t>
            </a:r>
            <a:endParaRPr sz="1000">
              <a:highlight>
                <a:srgbClr val="EFEFEF"/>
              </a:highlight>
            </a:endParaRPr>
          </a:p>
        </p:txBody>
      </p:sp>
      <p:sp>
        <p:nvSpPr>
          <p:cNvPr id="304" name="Google Shape;304;p32"/>
          <p:cNvSpPr/>
          <p:nvPr/>
        </p:nvSpPr>
        <p:spPr>
          <a:xfrm>
            <a:off x="7723175" y="1859372"/>
            <a:ext cx="1336500" cy="400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pt-BR" sz="1000">
                <a:highlight>
                  <a:srgbClr val="EFEFEF"/>
                </a:highlight>
              </a:rPr>
              <a:t>Stakeholder engagement</a:t>
            </a:r>
            <a:endParaRPr sz="1000">
              <a:highlight>
                <a:srgbClr val="EFEFEF"/>
              </a:highlight>
            </a:endParaRPr>
          </a:p>
        </p:txBody>
      </p:sp>
      <p:sp>
        <p:nvSpPr>
          <p:cNvPr id="305" name="Google Shape;305;p32"/>
          <p:cNvSpPr/>
          <p:nvPr/>
        </p:nvSpPr>
        <p:spPr>
          <a:xfrm>
            <a:off x="7723175" y="2371644"/>
            <a:ext cx="1336500" cy="400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pt-BR" sz="1000">
                <a:solidFill>
                  <a:srgbClr val="FFFFFF"/>
                </a:solidFill>
                <a:highlight>
                  <a:srgbClr val="934279"/>
                </a:highlight>
              </a:rPr>
              <a:t>Political legitimacy</a:t>
            </a:r>
            <a:endParaRPr sz="1000">
              <a:solidFill>
                <a:srgbClr val="FFFFFF"/>
              </a:solidFill>
              <a:highlight>
                <a:srgbClr val="934279"/>
              </a:highlight>
            </a:endParaRPr>
          </a:p>
        </p:txBody>
      </p:sp>
      <p:sp>
        <p:nvSpPr>
          <p:cNvPr id="306" name="Google Shape;306;p32"/>
          <p:cNvSpPr/>
          <p:nvPr/>
        </p:nvSpPr>
        <p:spPr>
          <a:xfrm>
            <a:off x="7752725" y="328700"/>
            <a:ext cx="1277400" cy="4002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lang="pt-BR" sz="1000">
                <a:highlight>
                  <a:srgbClr val="EFEFEF"/>
                </a:highlight>
              </a:rPr>
              <a:t>Composition and space for all</a:t>
            </a:r>
            <a:endParaRPr sz="1000">
              <a:highlight>
                <a:srgbClr val="EFEFEF"/>
              </a:highlight>
            </a:endParaRPr>
          </a:p>
        </p:txBody>
      </p:sp>
      <p:sp>
        <p:nvSpPr>
          <p:cNvPr id="307" name="Google Shape;307;p32"/>
          <p:cNvSpPr txBox="1"/>
          <p:nvPr/>
        </p:nvSpPr>
        <p:spPr>
          <a:xfrm>
            <a:off x="375400" y="775025"/>
            <a:ext cx="6196800" cy="7695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Clr>
                <a:schemeClr val="dk1"/>
              </a:buClr>
              <a:buSzPts val="1100"/>
              <a:buFont typeface="Arial"/>
              <a:buNone/>
            </a:pPr>
            <a:r>
              <a:rPr b="1" lang="pt-BR" sz="2000">
                <a:solidFill>
                  <a:schemeClr val="dk1"/>
                </a:solidFill>
                <a:latin typeface="Roboto"/>
                <a:ea typeface="Roboto"/>
                <a:cs typeface="Roboto"/>
                <a:sym typeface="Roboto"/>
              </a:rPr>
              <a:t>Political legitimacy</a:t>
            </a:r>
            <a:endParaRPr b="1" sz="2000">
              <a:solidFill>
                <a:schemeClr val="dk1"/>
              </a:solidFill>
              <a:latin typeface="Roboto"/>
              <a:ea typeface="Roboto"/>
              <a:cs typeface="Roboto"/>
              <a:sym typeface="Roboto"/>
            </a:endParaRPr>
          </a:p>
          <a:p>
            <a:pPr indent="0" lvl="0" marL="0" rtl="0" algn="l">
              <a:lnSpc>
                <a:spcPct val="115000"/>
              </a:lnSpc>
              <a:spcBef>
                <a:spcPts val="0"/>
              </a:spcBef>
              <a:spcAft>
                <a:spcPts val="600"/>
              </a:spcAft>
              <a:buClr>
                <a:schemeClr val="dk1"/>
              </a:buClr>
              <a:buSzPts val="1100"/>
              <a:buFont typeface="Arial"/>
              <a:buNone/>
            </a:pPr>
            <a:r>
              <a:rPr b="1" i="1" lang="pt-BR" sz="1500">
                <a:solidFill>
                  <a:srgbClr val="934279"/>
                </a:solidFill>
                <a:latin typeface="Roboto"/>
                <a:ea typeface="Roboto"/>
                <a:cs typeface="Roboto"/>
                <a:sym typeface="Roboto"/>
              </a:rPr>
              <a:t>Seek political legitimacy even in times of political change</a:t>
            </a:r>
            <a:endParaRPr b="1" i="1" sz="1500">
              <a:solidFill>
                <a:srgbClr val="934279"/>
              </a:solidFill>
              <a:latin typeface="Roboto"/>
              <a:ea typeface="Roboto"/>
              <a:cs typeface="Roboto"/>
              <a:sym typeface="Roboto"/>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1" name="Shape 311"/>
        <p:cNvGrpSpPr/>
        <p:nvPr/>
      </p:nvGrpSpPr>
      <p:grpSpPr>
        <a:xfrm>
          <a:off x="0" y="0"/>
          <a:ext cx="0" cy="0"/>
          <a:chOff x="0" y="0"/>
          <a:chExt cx="0" cy="0"/>
        </a:xfrm>
      </p:grpSpPr>
      <p:cxnSp>
        <p:nvCxnSpPr>
          <p:cNvPr id="312" name="Google Shape;312;p33"/>
          <p:cNvCxnSpPr/>
          <p:nvPr/>
        </p:nvCxnSpPr>
        <p:spPr>
          <a:xfrm flipH="1" rot="10800000">
            <a:off x="0" y="575950"/>
            <a:ext cx="2174700" cy="2400"/>
          </a:xfrm>
          <a:prstGeom prst="straightConnector1">
            <a:avLst/>
          </a:prstGeom>
          <a:noFill/>
          <a:ln cap="flat" cmpd="sng" w="9525">
            <a:solidFill>
              <a:srgbClr val="934279"/>
            </a:solidFill>
            <a:prstDash val="solid"/>
            <a:round/>
            <a:headEnd len="med" w="med" type="none"/>
            <a:tailEnd len="med" w="med" type="none"/>
          </a:ln>
        </p:spPr>
      </p:cxnSp>
      <p:sp>
        <p:nvSpPr>
          <p:cNvPr id="313" name="Google Shape;313;p33"/>
          <p:cNvSpPr txBox="1"/>
          <p:nvPr/>
        </p:nvSpPr>
        <p:spPr>
          <a:xfrm>
            <a:off x="375400" y="1608950"/>
            <a:ext cx="7197000" cy="2308800"/>
          </a:xfrm>
          <a:prstGeom prst="rect">
            <a:avLst/>
          </a:prstGeom>
          <a:noFill/>
          <a:ln>
            <a:noFill/>
          </a:ln>
        </p:spPr>
        <p:txBody>
          <a:bodyPr anchorCtr="0" anchor="t" bIns="91425" lIns="91425" spcFirstLastPara="1" rIns="91425" wrap="square" tIns="91425">
            <a:spAutoFit/>
          </a:bodyPr>
          <a:lstStyle/>
          <a:p>
            <a:pPr indent="-304800" lvl="0" marL="457200" rtl="0" algn="l">
              <a:lnSpc>
                <a:spcPct val="150000"/>
              </a:lnSpc>
              <a:spcBef>
                <a:spcPts val="0"/>
              </a:spcBef>
              <a:spcAft>
                <a:spcPts val="0"/>
              </a:spcAft>
              <a:buClr>
                <a:schemeClr val="dk1"/>
              </a:buClr>
              <a:buSzPts val="1200"/>
              <a:buFont typeface="Roboto"/>
              <a:buChar char="●"/>
            </a:pPr>
            <a:r>
              <a:rPr lang="pt-BR" sz="1200">
                <a:solidFill>
                  <a:schemeClr val="dk1"/>
                </a:solidFill>
                <a:latin typeface="Roboto"/>
                <a:ea typeface="Roboto"/>
                <a:cs typeface="Roboto"/>
                <a:sym typeface="Roboto"/>
              </a:rPr>
              <a:t>Skills and expertise are key to achieve the coalition’s goals</a:t>
            </a:r>
            <a:endParaRPr sz="1200">
              <a:solidFill>
                <a:schemeClr val="dk1"/>
              </a:solidFill>
              <a:latin typeface="Roboto"/>
              <a:ea typeface="Roboto"/>
              <a:cs typeface="Roboto"/>
              <a:sym typeface="Roboto"/>
            </a:endParaRPr>
          </a:p>
          <a:p>
            <a:pPr indent="-304800" lvl="0" marL="457200" rtl="0" algn="l">
              <a:lnSpc>
                <a:spcPct val="150000"/>
              </a:lnSpc>
              <a:spcBef>
                <a:spcPts val="0"/>
              </a:spcBef>
              <a:spcAft>
                <a:spcPts val="0"/>
              </a:spcAft>
              <a:buClr>
                <a:schemeClr val="dk1"/>
              </a:buClr>
              <a:buSzPts val="1200"/>
              <a:buFont typeface="Roboto"/>
              <a:buChar char="●"/>
            </a:pPr>
            <a:r>
              <a:rPr lang="pt-BR" sz="1200">
                <a:solidFill>
                  <a:schemeClr val="dk1"/>
                </a:solidFill>
                <a:latin typeface="Roboto"/>
                <a:ea typeface="Roboto"/>
                <a:cs typeface="Roboto"/>
                <a:sym typeface="Roboto"/>
              </a:rPr>
              <a:t>You have the experience of all members to achieve the goals </a:t>
            </a:r>
            <a:endParaRPr sz="1200">
              <a:solidFill>
                <a:schemeClr val="dk1"/>
              </a:solidFill>
              <a:latin typeface="Roboto"/>
              <a:ea typeface="Roboto"/>
              <a:cs typeface="Roboto"/>
              <a:sym typeface="Roboto"/>
            </a:endParaRPr>
          </a:p>
          <a:p>
            <a:pPr indent="-304800" lvl="0" marL="457200" rtl="0" algn="l">
              <a:lnSpc>
                <a:spcPct val="150000"/>
              </a:lnSpc>
              <a:spcBef>
                <a:spcPts val="0"/>
              </a:spcBef>
              <a:spcAft>
                <a:spcPts val="0"/>
              </a:spcAft>
              <a:buClr>
                <a:schemeClr val="dk1"/>
              </a:buClr>
              <a:buSzPts val="1200"/>
              <a:buFont typeface="Roboto"/>
              <a:buChar char="●"/>
            </a:pPr>
            <a:r>
              <a:rPr lang="pt-BR" sz="1200">
                <a:solidFill>
                  <a:schemeClr val="dk1"/>
                </a:solidFill>
                <a:latin typeface="Roboto"/>
                <a:ea typeface="Roboto"/>
                <a:cs typeface="Roboto"/>
                <a:sym typeface="Roboto"/>
              </a:rPr>
              <a:t>The coalition should create opportunity for all members to share their experience and learn from one another </a:t>
            </a:r>
            <a:endParaRPr sz="1200">
              <a:solidFill>
                <a:schemeClr val="dk1"/>
              </a:solidFill>
              <a:latin typeface="Roboto"/>
              <a:ea typeface="Roboto"/>
              <a:cs typeface="Roboto"/>
              <a:sym typeface="Roboto"/>
            </a:endParaRPr>
          </a:p>
          <a:p>
            <a:pPr indent="-304800" lvl="0" marL="457200" rtl="0" algn="l">
              <a:lnSpc>
                <a:spcPct val="150000"/>
              </a:lnSpc>
              <a:spcBef>
                <a:spcPts val="0"/>
              </a:spcBef>
              <a:spcAft>
                <a:spcPts val="0"/>
              </a:spcAft>
              <a:buClr>
                <a:schemeClr val="dk1"/>
              </a:buClr>
              <a:buSzPts val="1200"/>
              <a:buFont typeface="Roboto"/>
              <a:buChar char="●"/>
            </a:pPr>
            <a:r>
              <a:rPr lang="pt-BR" sz="1200">
                <a:solidFill>
                  <a:schemeClr val="dk1"/>
                </a:solidFill>
                <a:latin typeface="Roboto"/>
                <a:ea typeface="Roboto"/>
                <a:cs typeface="Roboto"/>
                <a:sym typeface="Roboto"/>
              </a:rPr>
              <a:t>Adapt successful cases to your reality (instead of ‘reinventing the wheel’)</a:t>
            </a:r>
            <a:endParaRPr sz="1200">
              <a:solidFill>
                <a:schemeClr val="dk1"/>
              </a:solidFill>
              <a:latin typeface="Roboto"/>
              <a:ea typeface="Roboto"/>
              <a:cs typeface="Roboto"/>
              <a:sym typeface="Roboto"/>
            </a:endParaRPr>
          </a:p>
          <a:p>
            <a:pPr indent="-304800" lvl="0" marL="457200" rtl="0" algn="l">
              <a:lnSpc>
                <a:spcPct val="150000"/>
              </a:lnSpc>
              <a:spcBef>
                <a:spcPts val="0"/>
              </a:spcBef>
              <a:spcAft>
                <a:spcPts val="0"/>
              </a:spcAft>
              <a:buClr>
                <a:schemeClr val="dk1"/>
              </a:buClr>
              <a:buSzPts val="1200"/>
              <a:buFont typeface="Roboto"/>
              <a:buChar char="●"/>
            </a:pPr>
            <a:r>
              <a:rPr lang="pt-BR" sz="1200">
                <a:solidFill>
                  <a:schemeClr val="dk1"/>
                </a:solidFill>
                <a:latin typeface="Roboto"/>
                <a:ea typeface="Roboto"/>
                <a:cs typeface="Roboto"/>
                <a:sym typeface="Roboto"/>
              </a:rPr>
              <a:t>Value and make use of the different types of expertise</a:t>
            </a:r>
            <a:endParaRPr sz="1200">
              <a:solidFill>
                <a:schemeClr val="dk1"/>
              </a:solidFill>
              <a:latin typeface="Roboto"/>
              <a:ea typeface="Roboto"/>
              <a:cs typeface="Roboto"/>
              <a:sym typeface="Roboto"/>
            </a:endParaRPr>
          </a:p>
          <a:p>
            <a:pPr indent="0" lvl="0" marL="0" rtl="0" algn="l">
              <a:lnSpc>
                <a:spcPct val="150000"/>
              </a:lnSpc>
              <a:spcBef>
                <a:spcPts val="0"/>
              </a:spcBef>
              <a:spcAft>
                <a:spcPts val="0"/>
              </a:spcAft>
              <a:buNone/>
            </a:pPr>
            <a:r>
              <a:t/>
            </a:r>
            <a:endParaRPr sz="1200">
              <a:solidFill>
                <a:schemeClr val="dk1"/>
              </a:solidFill>
              <a:latin typeface="Roboto"/>
              <a:ea typeface="Roboto"/>
              <a:cs typeface="Roboto"/>
              <a:sym typeface="Roboto"/>
            </a:endParaRPr>
          </a:p>
          <a:p>
            <a:pPr indent="0" lvl="0" marL="0" rtl="0" algn="l">
              <a:lnSpc>
                <a:spcPct val="150000"/>
              </a:lnSpc>
              <a:spcBef>
                <a:spcPts val="0"/>
              </a:spcBef>
              <a:spcAft>
                <a:spcPts val="0"/>
              </a:spcAft>
              <a:buNone/>
            </a:pPr>
            <a:r>
              <a:t/>
            </a:r>
            <a:endParaRPr sz="1200">
              <a:solidFill>
                <a:schemeClr val="dk1"/>
              </a:solidFill>
              <a:latin typeface="Roboto"/>
              <a:ea typeface="Roboto"/>
              <a:cs typeface="Roboto"/>
              <a:sym typeface="Roboto"/>
            </a:endParaRPr>
          </a:p>
        </p:txBody>
      </p:sp>
      <p:sp>
        <p:nvSpPr>
          <p:cNvPr id="314" name="Google Shape;314;p33"/>
          <p:cNvSpPr/>
          <p:nvPr/>
        </p:nvSpPr>
        <p:spPr>
          <a:xfrm>
            <a:off x="8145875" y="789344"/>
            <a:ext cx="491100" cy="491100"/>
          </a:xfrm>
          <a:prstGeom prst="ellipse">
            <a:avLst/>
          </a:prstGeom>
          <a:solidFill>
            <a:schemeClr val="lt2"/>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sz="1300">
              <a:highlight>
                <a:srgbClr val="EFEFEF"/>
              </a:highlight>
            </a:endParaRPr>
          </a:p>
        </p:txBody>
      </p:sp>
      <p:sp>
        <p:nvSpPr>
          <p:cNvPr id="315" name="Google Shape;315;p33"/>
          <p:cNvSpPr/>
          <p:nvPr/>
        </p:nvSpPr>
        <p:spPr>
          <a:xfrm>
            <a:off x="8145875" y="1301626"/>
            <a:ext cx="491100" cy="491100"/>
          </a:xfrm>
          <a:prstGeom prst="ellipse">
            <a:avLst/>
          </a:prstGeom>
          <a:solidFill>
            <a:schemeClr val="lt2"/>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sz="1300">
              <a:highlight>
                <a:srgbClr val="EFEFEF"/>
              </a:highlight>
            </a:endParaRPr>
          </a:p>
        </p:txBody>
      </p:sp>
      <p:sp>
        <p:nvSpPr>
          <p:cNvPr id="316" name="Google Shape;316;p33"/>
          <p:cNvSpPr/>
          <p:nvPr/>
        </p:nvSpPr>
        <p:spPr>
          <a:xfrm>
            <a:off x="8145875" y="3863036"/>
            <a:ext cx="491100" cy="491100"/>
          </a:xfrm>
          <a:prstGeom prst="ellipse">
            <a:avLst/>
          </a:prstGeom>
          <a:solidFill>
            <a:schemeClr val="lt2"/>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sz="1300">
              <a:highlight>
                <a:srgbClr val="EFEFEF"/>
              </a:highlight>
            </a:endParaRPr>
          </a:p>
        </p:txBody>
      </p:sp>
      <p:sp>
        <p:nvSpPr>
          <p:cNvPr id="317" name="Google Shape;317;p33"/>
          <p:cNvSpPr/>
          <p:nvPr/>
        </p:nvSpPr>
        <p:spPr>
          <a:xfrm>
            <a:off x="8145875" y="4375318"/>
            <a:ext cx="491100" cy="491100"/>
          </a:xfrm>
          <a:prstGeom prst="ellipse">
            <a:avLst/>
          </a:prstGeom>
          <a:solidFill>
            <a:schemeClr val="lt2"/>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sz="1300">
              <a:highlight>
                <a:srgbClr val="EFEFEF"/>
              </a:highlight>
            </a:endParaRPr>
          </a:p>
        </p:txBody>
      </p:sp>
      <p:sp>
        <p:nvSpPr>
          <p:cNvPr id="318" name="Google Shape;318;p33"/>
          <p:cNvSpPr/>
          <p:nvPr/>
        </p:nvSpPr>
        <p:spPr>
          <a:xfrm>
            <a:off x="8145875" y="277063"/>
            <a:ext cx="491100" cy="491100"/>
          </a:xfrm>
          <a:prstGeom prst="ellipse">
            <a:avLst/>
          </a:prstGeom>
          <a:solidFill>
            <a:schemeClr val="lt2"/>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sz="1300">
              <a:highlight>
                <a:srgbClr val="EFEFEF"/>
              </a:highlight>
            </a:endParaRPr>
          </a:p>
        </p:txBody>
      </p:sp>
      <p:sp>
        <p:nvSpPr>
          <p:cNvPr id="319" name="Google Shape;319;p33"/>
          <p:cNvSpPr/>
          <p:nvPr/>
        </p:nvSpPr>
        <p:spPr>
          <a:xfrm>
            <a:off x="7752725" y="825522"/>
            <a:ext cx="1277400" cy="400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pt-BR" sz="1000">
                <a:highlight>
                  <a:srgbClr val="EFEFEF"/>
                </a:highlight>
              </a:rPr>
              <a:t>Trust building</a:t>
            </a:r>
            <a:endParaRPr sz="1000">
              <a:highlight>
                <a:srgbClr val="EFEFEF"/>
              </a:highlight>
            </a:endParaRPr>
          </a:p>
        </p:txBody>
      </p:sp>
      <p:sp>
        <p:nvSpPr>
          <p:cNvPr id="320" name="Google Shape;320;p33"/>
          <p:cNvSpPr/>
          <p:nvPr/>
        </p:nvSpPr>
        <p:spPr>
          <a:xfrm>
            <a:off x="7752725" y="1340894"/>
            <a:ext cx="1277400" cy="400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pt-BR" sz="1000">
                <a:highlight>
                  <a:srgbClr val="EFEFEF"/>
                </a:highlight>
              </a:rPr>
              <a:t>Shared goals and narratives</a:t>
            </a:r>
            <a:endParaRPr sz="1000">
              <a:highlight>
                <a:srgbClr val="EFEFEF"/>
              </a:highlight>
            </a:endParaRPr>
          </a:p>
        </p:txBody>
      </p:sp>
      <p:sp>
        <p:nvSpPr>
          <p:cNvPr id="321" name="Google Shape;321;p33"/>
          <p:cNvSpPr/>
          <p:nvPr/>
        </p:nvSpPr>
        <p:spPr>
          <a:xfrm>
            <a:off x="7723175" y="3917753"/>
            <a:ext cx="1336500" cy="400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pt-BR" sz="1000">
                <a:highlight>
                  <a:srgbClr val="EFEFEF"/>
                </a:highlight>
              </a:rPr>
              <a:t>Coalition management</a:t>
            </a:r>
            <a:endParaRPr sz="1000">
              <a:highlight>
                <a:srgbClr val="EFEFEF"/>
              </a:highlight>
            </a:endParaRPr>
          </a:p>
        </p:txBody>
      </p:sp>
      <p:sp>
        <p:nvSpPr>
          <p:cNvPr id="322" name="Google Shape;322;p33"/>
          <p:cNvSpPr/>
          <p:nvPr/>
        </p:nvSpPr>
        <p:spPr>
          <a:xfrm>
            <a:off x="7723175" y="4433125"/>
            <a:ext cx="1336500" cy="400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pt-BR" sz="1000">
                <a:highlight>
                  <a:srgbClr val="EFEFEF"/>
                </a:highlight>
              </a:rPr>
              <a:t>Implementation &amp; sustainability</a:t>
            </a:r>
            <a:endParaRPr sz="1000">
              <a:highlight>
                <a:srgbClr val="EFEFEF"/>
              </a:highlight>
            </a:endParaRPr>
          </a:p>
        </p:txBody>
      </p:sp>
      <p:sp>
        <p:nvSpPr>
          <p:cNvPr id="323" name="Google Shape;323;p33"/>
          <p:cNvSpPr txBox="1"/>
          <p:nvPr/>
        </p:nvSpPr>
        <p:spPr>
          <a:xfrm>
            <a:off x="120025" y="105675"/>
            <a:ext cx="74523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pt-BR">
                <a:solidFill>
                  <a:srgbClr val="595959"/>
                </a:solidFill>
                <a:latin typeface="Roboto"/>
                <a:ea typeface="Roboto"/>
                <a:cs typeface="Roboto"/>
                <a:sym typeface="Roboto"/>
              </a:rPr>
              <a:t>GUIDING PREMISES FOR BUILDING NATIONAL COALITIONS FOR EDUCATION REFORMS </a:t>
            </a:r>
            <a:endParaRPr b="1">
              <a:solidFill>
                <a:srgbClr val="595959"/>
              </a:solidFill>
              <a:latin typeface="Roboto"/>
              <a:ea typeface="Roboto"/>
              <a:cs typeface="Roboto"/>
              <a:sym typeface="Roboto"/>
            </a:endParaRPr>
          </a:p>
        </p:txBody>
      </p:sp>
      <p:sp>
        <p:nvSpPr>
          <p:cNvPr id="324" name="Google Shape;324;p33"/>
          <p:cNvSpPr/>
          <p:nvPr/>
        </p:nvSpPr>
        <p:spPr>
          <a:xfrm>
            <a:off x="8145875" y="1813908"/>
            <a:ext cx="491100" cy="491100"/>
          </a:xfrm>
          <a:prstGeom prst="ellipse">
            <a:avLst/>
          </a:prstGeom>
          <a:solidFill>
            <a:schemeClr val="lt2"/>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sz="1300">
              <a:highlight>
                <a:srgbClr val="EFEFEF"/>
              </a:highlight>
            </a:endParaRPr>
          </a:p>
        </p:txBody>
      </p:sp>
      <p:sp>
        <p:nvSpPr>
          <p:cNvPr id="325" name="Google Shape;325;p33"/>
          <p:cNvSpPr/>
          <p:nvPr/>
        </p:nvSpPr>
        <p:spPr>
          <a:xfrm>
            <a:off x="8145875" y="2326190"/>
            <a:ext cx="491100" cy="491100"/>
          </a:xfrm>
          <a:prstGeom prst="ellipse">
            <a:avLst/>
          </a:prstGeom>
          <a:solidFill>
            <a:schemeClr val="lt2"/>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sz="1300">
              <a:highlight>
                <a:srgbClr val="EFEFEF"/>
              </a:highlight>
            </a:endParaRPr>
          </a:p>
        </p:txBody>
      </p:sp>
      <p:sp>
        <p:nvSpPr>
          <p:cNvPr id="326" name="Google Shape;326;p33"/>
          <p:cNvSpPr/>
          <p:nvPr/>
        </p:nvSpPr>
        <p:spPr>
          <a:xfrm>
            <a:off x="8145875" y="2838472"/>
            <a:ext cx="491100" cy="491100"/>
          </a:xfrm>
          <a:prstGeom prst="ellipse">
            <a:avLst/>
          </a:prstGeom>
          <a:solidFill>
            <a:srgbClr val="934279"/>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sz="1300">
              <a:highlight>
                <a:srgbClr val="EFEFEF"/>
              </a:highlight>
            </a:endParaRPr>
          </a:p>
        </p:txBody>
      </p:sp>
      <p:sp>
        <p:nvSpPr>
          <p:cNvPr id="327" name="Google Shape;327;p33"/>
          <p:cNvSpPr/>
          <p:nvPr/>
        </p:nvSpPr>
        <p:spPr>
          <a:xfrm>
            <a:off x="8145875" y="3350754"/>
            <a:ext cx="491100" cy="491100"/>
          </a:xfrm>
          <a:prstGeom prst="ellipse">
            <a:avLst/>
          </a:prstGeom>
          <a:solidFill>
            <a:schemeClr val="lt2"/>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sz="1300">
              <a:highlight>
                <a:srgbClr val="EFEFEF"/>
              </a:highlight>
            </a:endParaRPr>
          </a:p>
        </p:txBody>
      </p:sp>
      <p:sp>
        <p:nvSpPr>
          <p:cNvPr id="328" name="Google Shape;328;p33"/>
          <p:cNvSpPr/>
          <p:nvPr/>
        </p:nvSpPr>
        <p:spPr>
          <a:xfrm>
            <a:off x="7723175" y="3396188"/>
            <a:ext cx="1336500" cy="400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pt-BR" sz="1000">
                <a:highlight>
                  <a:srgbClr val="EFEFEF"/>
                </a:highlight>
              </a:rPr>
              <a:t>Planning</a:t>
            </a:r>
            <a:endParaRPr sz="1000">
              <a:highlight>
                <a:srgbClr val="EFEFEF"/>
              </a:highlight>
            </a:endParaRPr>
          </a:p>
        </p:txBody>
      </p:sp>
      <p:sp>
        <p:nvSpPr>
          <p:cNvPr id="329" name="Google Shape;329;p33"/>
          <p:cNvSpPr/>
          <p:nvPr/>
        </p:nvSpPr>
        <p:spPr>
          <a:xfrm>
            <a:off x="7723175" y="1859372"/>
            <a:ext cx="1336500" cy="400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pt-BR" sz="1000">
                <a:highlight>
                  <a:srgbClr val="EFEFEF"/>
                </a:highlight>
              </a:rPr>
              <a:t>Stakeholder engagement</a:t>
            </a:r>
            <a:endParaRPr sz="1000">
              <a:highlight>
                <a:srgbClr val="EFEFEF"/>
              </a:highlight>
            </a:endParaRPr>
          </a:p>
        </p:txBody>
      </p:sp>
      <p:sp>
        <p:nvSpPr>
          <p:cNvPr id="330" name="Google Shape;330;p33"/>
          <p:cNvSpPr/>
          <p:nvPr/>
        </p:nvSpPr>
        <p:spPr>
          <a:xfrm>
            <a:off x="7723175" y="2371644"/>
            <a:ext cx="1336500" cy="400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pt-BR" sz="1000">
                <a:highlight>
                  <a:srgbClr val="EFEFEF"/>
                </a:highlight>
              </a:rPr>
              <a:t>Political legitimacy</a:t>
            </a:r>
            <a:endParaRPr sz="1000">
              <a:highlight>
                <a:srgbClr val="EFEFEF"/>
              </a:highlight>
            </a:endParaRPr>
          </a:p>
        </p:txBody>
      </p:sp>
      <p:sp>
        <p:nvSpPr>
          <p:cNvPr id="331" name="Google Shape;331;p33"/>
          <p:cNvSpPr/>
          <p:nvPr/>
        </p:nvSpPr>
        <p:spPr>
          <a:xfrm>
            <a:off x="7723175" y="2883916"/>
            <a:ext cx="1336500" cy="400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pt-BR" sz="1000">
                <a:solidFill>
                  <a:srgbClr val="FFFFFF"/>
                </a:solidFill>
                <a:highlight>
                  <a:srgbClr val="934279"/>
                </a:highlight>
              </a:rPr>
              <a:t>Collective knowledge &amp; skills</a:t>
            </a:r>
            <a:endParaRPr sz="1000">
              <a:solidFill>
                <a:srgbClr val="FFFFFF"/>
              </a:solidFill>
              <a:highlight>
                <a:srgbClr val="934279"/>
              </a:highlight>
            </a:endParaRPr>
          </a:p>
        </p:txBody>
      </p:sp>
      <p:sp>
        <p:nvSpPr>
          <p:cNvPr id="332" name="Google Shape;332;p33"/>
          <p:cNvSpPr/>
          <p:nvPr/>
        </p:nvSpPr>
        <p:spPr>
          <a:xfrm>
            <a:off x="7752725" y="328700"/>
            <a:ext cx="1277400" cy="4002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lang="pt-BR" sz="1000">
                <a:highlight>
                  <a:srgbClr val="EFEFEF"/>
                </a:highlight>
              </a:rPr>
              <a:t>Composition and space for all</a:t>
            </a:r>
            <a:endParaRPr sz="1000">
              <a:highlight>
                <a:srgbClr val="EFEFEF"/>
              </a:highlight>
            </a:endParaRPr>
          </a:p>
        </p:txBody>
      </p:sp>
      <p:sp>
        <p:nvSpPr>
          <p:cNvPr id="333" name="Google Shape;333;p33"/>
          <p:cNvSpPr txBox="1"/>
          <p:nvPr/>
        </p:nvSpPr>
        <p:spPr>
          <a:xfrm>
            <a:off x="375400" y="775025"/>
            <a:ext cx="6196800" cy="7695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Clr>
                <a:schemeClr val="dk1"/>
              </a:buClr>
              <a:buSzPts val="1100"/>
              <a:buFont typeface="Arial"/>
              <a:buNone/>
            </a:pPr>
            <a:r>
              <a:rPr b="1" lang="pt-BR" sz="2000">
                <a:solidFill>
                  <a:schemeClr val="dk1"/>
                </a:solidFill>
                <a:latin typeface="Roboto"/>
                <a:ea typeface="Roboto"/>
                <a:cs typeface="Roboto"/>
                <a:sym typeface="Roboto"/>
              </a:rPr>
              <a:t>Collective knowledge &amp; skills</a:t>
            </a:r>
            <a:endParaRPr b="1" sz="2000">
              <a:solidFill>
                <a:schemeClr val="dk1"/>
              </a:solidFill>
              <a:latin typeface="Roboto"/>
              <a:ea typeface="Roboto"/>
              <a:cs typeface="Roboto"/>
              <a:sym typeface="Roboto"/>
            </a:endParaRPr>
          </a:p>
          <a:p>
            <a:pPr indent="0" lvl="0" marL="0" rtl="0" algn="l">
              <a:lnSpc>
                <a:spcPct val="115000"/>
              </a:lnSpc>
              <a:spcBef>
                <a:spcPts val="0"/>
              </a:spcBef>
              <a:spcAft>
                <a:spcPts val="600"/>
              </a:spcAft>
              <a:buClr>
                <a:schemeClr val="dk1"/>
              </a:buClr>
              <a:buSzPts val="1100"/>
              <a:buFont typeface="Arial"/>
              <a:buNone/>
            </a:pPr>
            <a:r>
              <a:rPr b="1" i="1" lang="pt-BR" sz="1500">
                <a:solidFill>
                  <a:srgbClr val="934279"/>
                </a:solidFill>
                <a:latin typeface="Roboto"/>
                <a:ea typeface="Roboto"/>
                <a:cs typeface="Roboto"/>
                <a:sym typeface="Roboto"/>
              </a:rPr>
              <a:t>Use the knowledge &amp; skills of the coalition members</a:t>
            </a:r>
            <a:endParaRPr b="1" i="1" sz="1500">
              <a:solidFill>
                <a:srgbClr val="934279"/>
              </a:solidFill>
              <a:latin typeface="Roboto"/>
              <a:ea typeface="Roboto"/>
              <a:cs typeface="Roboto"/>
              <a:sym typeface="Roboto"/>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4" name="Shape 84"/>
        <p:cNvGrpSpPr/>
        <p:nvPr/>
      </p:nvGrpSpPr>
      <p:grpSpPr>
        <a:xfrm>
          <a:off x="0" y="0"/>
          <a:ext cx="0" cy="0"/>
          <a:chOff x="0" y="0"/>
          <a:chExt cx="0" cy="0"/>
        </a:xfrm>
      </p:grpSpPr>
      <p:sp>
        <p:nvSpPr>
          <p:cNvPr id="85" name="Google Shape;85;p16"/>
          <p:cNvSpPr txBox="1"/>
          <p:nvPr/>
        </p:nvSpPr>
        <p:spPr>
          <a:xfrm>
            <a:off x="398975" y="780750"/>
            <a:ext cx="8181300" cy="2348700"/>
          </a:xfrm>
          <a:prstGeom prst="rect">
            <a:avLst/>
          </a:prstGeom>
          <a:noFill/>
          <a:ln>
            <a:noFill/>
          </a:ln>
        </p:spPr>
        <p:txBody>
          <a:bodyPr anchorCtr="0" anchor="t" bIns="91425" lIns="91425" spcFirstLastPara="1" rIns="91425" wrap="square" tIns="91425">
            <a:spAutoFit/>
          </a:bodyPr>
          <a:lstStyle/>
          <a:p>
            <a:pPr indent="-317500" lvl="0" marL="457200" rtl="0" algn="l">
              <a:lnSpc>
                <a:spcPct val="115000"/>
              </a:lnSpc>
              <a:spcBef>
                <a:spcPts val="0"/>
              </a:spcBef>
              <a:spcAft>
                <a:spcPts val="0"/>
              </a:spcAft>
              <a:buSzPts val="1400"/>
              <a:buFont typeface="Roboto"/>
              <a:buAutoNum type="arabicPeriod"/>
            </a:pPr>
            <a:r>
              <a:rPr lang="pt-BR">
                <a:solidFill>
                  <a:schemeClr val="dk1"/>
                </a:solidFill>
                <a:latin typeface="Roboto"/>
                <a:ea typeface="Roboto"/>
                <a:cs typeface="Roboto"/>
                <a:sym typeface="Roboto"/>
              </a:rPr>
              <a:t>To remember the key moments of our learning journey, having key lessons reinforced</a:t>
            </a:r>
            <a:endParaRPr>
              <a:solidFill>
                <a:schemeClr val="dk1"/>
              </a:solidFill>
              <a:latin typeface="Roboto"/>
              <a:ea typeface="Roboto"/>
              <a:cs typeface="Roboto"/>
              <a:sym typeface="Roboto"/>
            </a:endParaRPr>
          </a:p>
          <a:p>
            <a:pPr indent="-317500" lvl="0" marL="457200" rtl="0" algn="l">
              <a:lnSpc>
                <a:spcPct val="115000"/>
              </a:lnSpc>
              <a:spcBef>
                <a:spcPts val="1200"/>
              </a:spcBef>
              <a:spcAft>
                <a:spcPts val="0"/>
              </a:spcAft>
              <a:buSzPts val="1400"/>
              <a:buFont typeface="Roboto"/>
              <a:buAutoNum type="arabicPeriod"/>
            </a:pPr>
            <a:r>
              <a:rPr lang="pt-BR">
                <a:solidFill>
                  <a:schemeClr val="dk1"/>
                </a:solidFill>
                <a:latin typeface="Roboto"/>
                <a:ea typeface="Roboto"/>
                <a:cs typeface="Roboto"/>
                <a:sym typeface="Roboto"/>
              </a:rPr>
              <a:t>To reflect and discuss the continuity of the work of the South-South Programme in its new phase</a:t>
            </a:r>
            <a:endParaRPr>
              <a:solidFill>
                <a:schemeClr val="dk1"/>
              </a:solidFill>
              <a:latin typeface="Roboto"/>
              <a:ea typeface="Roboto"/>
              <a:cs typeface="Roboto"/>
              <a:sym typeface="Roboto"/>
            </a:endParaRPr>
          </a:p>
          <a:p>
            <a:pPr indent="-317500" lvl="0" marL="457200" rtl="0" algn="l">
              <a:lnSpc>
                <a:spcPct val="115000"/>
              </a:lnSpc>
              <a:spcBef>
                <a:spcPts val="1200"/>
              </a:spcBef>
              <a:spcAft>
                <a:spcPts val="0"/>
              </a:spcAft>
              <a:buSzPts val="1400"/>
              <a:buFont typeface="Roboto"/>
              <a:buAutoNum type="arabicPeriod"/>
            </a:pPr>
            <a:r>
              <a:rPr lang="pt-BR">
                <a:solidFill>
                  <a:schemeClr val="dk1"/>
                </a:solidFill>
                <a:latin typeface="Roboto"/>
                <a:ea typeface="Roboto"/>
                <a:cs typeface="Roboto"/>
                <a:sym typeface="Roboto"/>
              </a:rPr>
              <a:t>To consolidate the bonds that are the foundation for the continuity of the joint work in the new phase</a:t>
            </a:r>
            <a:endParaRPr>
              <a:solidFill>
                <a:schemeClr val="dk1"/>
              </a:solidFill>
              <a:latin typeface="Roboto"/>
              <a:ea typeface="Roboto"/>
              <a:cs typeface="Roboto"/>
              <a:sym typeface="Roboto"/>
            </a:endParaRPr>
          </a:p>
          <a:p>
            <a:pPr indent="-317500" lvl="0" marL="457200" rtl="0" algn="l">
              <a:lnSpc>
                <a:spcPct val="115000"/>
              </a:lnSpc>
              <a:spcBef>
                <a:spcPts val="1200"/>
              </a:spcBef>
              <a:spcAft>
                <a:spcPts val="1200"/>
              </a:spcAft>
              <a:buSzPts val="1400"/>
              <a:buFont typeface="Roboto"/>
              <a:buAutoNum type="arabicPeriod"/>
            </a:pPr>
            <a:r>
              <a:rPr lang="pt-BR">
                <a:solidFill>
                  <a:schemeClr val="dk1"/>
                </a:solidFill>
                <a:latin typeface="Roboto"/>
                <a:ea typeface="Roboto"/>
                <a:cs typeface="Roboto"/>
                <a:sym typeface="Roboto"/>
              </a:rPr>
              <a:t>To celebrate the achievements of each participant, each country — Kenya and Pakistan —, and all the Community of Practice.</a:t>
            </a:r>
            <a:endParaRPr>
              <a:highlight>
                <a:srgbClr val="FFFFFF"/>
              </a:highlight>
              <a:latin typeface="Roboto"/>
              <a:ea typeface="Roboto"/>
              <a:cs typeface="Roboto"/>
              <a:sym typeface="Roboto"/>
            </a:endParaRPr>
          </a:p>
        </p:txBody>
      </p:sp>
      <p:sp>
        <p:nvSpPr>
          <p:cNvPr id="86" name="Google Shape;86;p16"/>
          <p:cNvSpPr txBox="1"/>
          <p:nvPr/>
        </p:nvSpPr>
        <p:spPr>
          <a:xfrm>
            <a:off x="93600" y="76850"/>
            <a:ext cx="74523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pt-BR">
                <a:solidFill>
                  <a:srgbClr val="595959"/>
                </a:solidFill>
                <a:latin typeface="Roboto"/>
                <a:ea typeface="Roboto"/>
                <a:cs typeface="Roboto"/>
                <a:sym typeface="Roboto"/>
              </a:rPr>
              <a:t>OBJECTIVES OF THE SESSION</a:t>
            </a:r>
            <a:endParaRPr>
              <a:solidFill>
                <a:srgbClr val="EA4E33"/>
              </a:solidFill>
              <a:latin typeface="Roboto"/>
              <a:ea typeface="Roboto"/>
              <a:cs typeface="Roboto"/>
              <a:sym typeface="Roboto"/>
            </a:endParaRPr>
          </a:p>
        </p:txBody>
      </p:sp>
      <p:cxnSp>
        <p:nvCxnSpPr>
          <p:cNvPr id="87" name="Google Shape;87;p16"/>
          <p:cNvCxnSpPr/>
          <p:nvPr/>
        </p:nvCxnSpPr>
        <p:spPr>
          <a:xfrm flipH="1" rot="10800000">
            <a:off x="4800" y="541175"/>
            <a:ext cx="2174700" cy="2400"/>
          </a:xfrm>
          <a:prstGeom prst="straightConnector1">
            <a:avLst/>
          </a:prstGeom>
          <a:noFill/>
          <a:ln cap="flat" cmpd="sng" w="9525">
            <a:solidFill>
              <a:srgbClr val="934279"/>
            </a:solidFill>
            <a:prstDash val="solid"/>
            <a:round/>
            <a:headEnd len="med" w="med" type="none"/>
            <a:tailEnd len="med" w="med" type="none"/>
          </a:ln>
        </p:spPr>
      </p:cxn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7" name="Shape 337"/>
        <p:cNvGrpSpPr/>
        <p:nvPr/>
      </p:nvGrpSpPr>
      <p:grpSpPr>
        <a:xfrm>
          <a:off x="0" y="0"/>
          <a:ext cx="0" cy="0"/>
          <a:chOff x="0" y="0"/>
          <a:chExt cx="0" cy="0"/>
        </a:xfrm>
      </p:grpSpPr>
      <p:sp>
        <p:nvSpPr>
          <p:cNvPr id="338" name="Google Shape;338;p34"/>
          <p:cNvSpPr txBox="1"/>
          <p:nvPr/>
        </p:nvSpPr>
        <p:spPr>
          <a:xfrm>
            <a:off x="375400" y="1631675"/>
            <a:ext cx="7197000" cy="3417000"/>
          </a:xfrm>
          <a:prstGeom prst="rect">
            <a:avLst/>
          </a:prstGeom>
          <a:noFill/>
          <a:ln>
            <a:noFill/>
          </a:ln>
        </p:spPr>
        <p:txBody>
          <a:bodyPr anchorCtr="0" anchor="t" bIns="91425" lIns="91425" spcFirstLastPara="1" rIns="91425" wrap="square" tIns="91425">
            <a:spAutoFit/>
          </a:bodyPr>
          <a:lstStyle/>
          <a:p>
            <a:pPr indent="-304800" lvl="0" marL="457200" rtl="0" algn="l">
              <a:lnSpc>
                <a:spcPct val="150000"/>
              </a:lnSpc>
              <a:spcBef>
                <a:spcPts val="0"/>
              </a:spcBef>
              <a:spcAft>
                <a:spcPts val="0"/>
              </a:spcAft>
              <a:buClr>
                <a:schemeClr val="dk1"/>
              </a:buClr>
              <a:buSzPts val="1200"/>
              <a:buFont typeface="Roboto"/>
              <a:buChar char="●"/>
            </a:pPr>
            <a:r>
              <a:rPr lang="pt-BR" sz="1200">
                <a:solidFill>
                  <a:schemeClr val="dk1"/>
                </a:solidFill>
                <a:latin typeface="Roboto"/>
                <a:ea typeface="Roboto"/>
                <a:cs typeface="Roboto"/>
                <a:sym typeface="Roboto"/>
              </a:rPr>
              <a:t>The use evidence when defining goals and plan increase stakeholders’ acceptance </a:t>
            </a:r>
            <a:endParaRPr sz="1200">
              <a:solidFill>
                <a:schemeClr val="dk1"/>
              </a:solidFill>
              <a:latin typeface="Roboto"/>
              <a:ea typeface="Roboto"/>
              <a:cs typeface="Roboto"/>
              <a:sym typeface="Roboto"/>
            </a:endParaRPr>
          </a:p>
          <a:p>
            <a:pPr indent="-304800" lvl="0" marL="457200" rtl="0" algn="l">
              <a:lnSpc>
                <a:spcPct val="150000"/>
              </a:lnSpc>
              <a:spcBef>
                <a:spcPts val="0"/>
              </a:spcBef>
              <a:spcAft>
                <a:spcPts val="0"/>
              </a:spcAft>
              <a:buClr>
                <a:schemeClr val="dk1"/>
              </a:buClr>
              <a:buSzPts val="1200"/>
              <a:buFont typeface="Roboto"/>
              <a:buChar char="●"/>
            </a:pPr>
            <a:r>
              <a:rPr lang="pt-BR" sz="1200">
                <a:solidFill>
                  <a:schemeClr val="dk1"/>
                </a:solidFill>
                <a:latin typeface="Roboto"/>
                <a:ea typeface="Roboto"/>
                <a:cs typeface="Roboto"/>
                <a:sym typeface="Roboto"/>
              </a:rPr>
              <a:t>Phase coalition decisions </a:t>
            </a:r>
            <a:endParaRPr sz="1200">
              <a:solidFill>
                <a:schemeClr val="dk1"/>
              </a:solidFill>
              <a:latin typeface="Roboto"/>
              <a:ea typeface="Roboto"/>
              <a:cs typeface="Roboto"/>
              <a:sym typeface="Roboto"/>
            </a:endParaRPr>
          </a:p>
          <a:p>
            <a:pPr indent="-304800" lvl="0" marL="457200" rtl="0" algn="l">
              <a:lnSpc>
                <a:spcPct val="150000"/>
              </a:lnSpc>
              <a:spcBef>
                <a:spcPts val="0"/>
              </a:spcBef>
              <a:spcAft>
                <a:spcPts val="0"/>
              </a:spcAft>
              <a:buClr>
                <a:schemeClr val="dk1"/>
              </a:buClr>
              <a:buSzPts val="1200"/>
              <a:buFont typeface="Roboto"/>
              <a:buChar char="●"/>
            </a:pPr>
            <a:r>
              <a:rPr lang="pt-BR" sz="1200">
                <a:solidFill>
                  <a:schemeClr val="dk1"/>
                </a:solidFill>
                <a:latin typeface="Roboto"/>
                <a:ea typeface="Roboto"/>
                <a:cs typeface="Roboto"/>
                <a:sym typeface="Roboto"/>
              </a:rPr>
              <a:t>Prioritise the reforms and come to a roadmap </a:t>
            </a:r>
            <a:endParaRPr sz="1200">
              <a:solidFill>
                <a:schemeClr val="dk1"/>
              </a:solidFill>
              <a:latin typeface="Roboto"/>
              <a:ea typeface="Roboto"/>
              <a:cs typeface="Roboto"/>
              <a:sym typeface="Roboto"/>
            </a:endParaRPr>
          </a:p>
          <a:p>
            <a:pPr indent="-304800" lvl="0" marL="457200" rtl="0" algn="l">
              <a:lnSpc>
                <a:spcPct val="150000"/>
              </a:lnSpc>
              <a:spcBef>
                <a:spcPts val="0"/>
              </a:spcBef>
              <a:spcAft>
                <a:spcPts val="0"/>
              </a:spcAft>
              <a:buClr>
                <a:schemeClr val="dk1"/>
              </a:buClr>
              <a:buSzPts val="1200"/>
              <a:buFont typeface="Roboto"/>
              <a:buChar char="●"/>
            </a:pPr>
            <a:r>
              <a:rPr lang="pt-BR" sz="1200">
                <a:solidFill>
                  <a:schemeClr val="dk1"/>
                </a:solidFill>
                <a:latin typeface="Roboto"/>
                <a:ea typeface="Roboto"/>
                <a:cs typeface="Roboto"/>
                <a:sym typeface="Roboto"/>
              </a:rPr>
              <a:t>Phase the reforms; the sequencing of them is critical </a:t>
            </a:r>
            <a:endParaRPr sz="1200">
              <a:solidFill>
                <a:schemeClr val="dk1"/>
              </a:solidFill>
              <a:latin typeface="Roboto"/>
              <a:ea typeface="Roboto"/>
              <a:cs typeface="Roboto"/>
              <a:sym typeface="Roboto"/>
            </a:endParaRPr>
          </a:p>
          <a:p>
            <a:pPr indent="-304800" lvl="0" marL="457200" rtl="0" algn="l">
              <a:lnSpc>
                <a:spcPct val="150000"/>
              </a:lnSpc>
              <a:spcBef>
                <a:spcPts val="0"/>
              </a:spcBef>
              <a:spcAft>
                <a:spcPts val="0"/>
              </a:spcAft>
              <a:buClr>
                <a:schemeClr val="dk1"/>
              </a:buClr>
              <a:buSzPts val="1200"/>
              <a:buFont typeface="Roboto"/>
              <a:buChar char="●"/>
            </a:pPr>
            <a:r>
              <a:rPr lang="pt-BR" sz="1200">
                <a:solidFill>
                  <a:schemeClr val="dk1"/>
                </a:solidFill>
                <a:latin typeface="Roboto"/>
                <a:ea typeface="Roboto"/>
                <a:cs typeface="Roboto"/>
                <a:sym typeface="Roboto"/>
              </a:rPr>
              <a:t>Create a balance between quick wins and long-term transformations</a:t>
            </a:r>
            <a:endParaRPr sz="1200">
              <a:solidFill>
                <a:schemeClr val="dk1"/>
              </a:solidFill>
              <a:latin typeface="Roboto"/>
              <a:ea typeface="Roboto"/>
              <a:cs typeface="Roboto"/>
              <a:sym typeface="Roboto"/>
            </a:endParaRPr>
          </a:p>
          <a:p>
            <a:pPr indent="-304800" lvl="0" marL="457200" rtl="0" algn="l">
              <a:lnSpc>
                <a:spcPct val="150000"/>
              </a:lnSpc>
              <a:spcBef>
                <a:spcPts val="0"/>
              </a:spcBef>
              <a:spcAft>
                <a:spcPts val="0"/>
              </a:spcAft>
              <a:buClr>
                <a:schemeClr val="dk1"/>
              </a:buClr>
              <a:buSzPts val="1200"/>
              <a:buFont typeface="Roboto"/>
              <a:buChar char="●"/>
            </a:pPr>
            <a:r>
              <a:rPr lang="pt-BR" sz="1200">
                <a:solidFill>
                  <a:schemeClr val="dk1"/>
                </a:solidFill>
                <a:latin typeface="Roboto"/>
                <a:ea typeface="Roboto"/>
                <a:cs typeface="Roboto"/>
                <a:sym typeface="Roboto"/>
              </a:rPr>
              <a:t>Anticipate risks and act proactively to mitigate</a:t>
            </a:r>
            <a:endParaRPr sz="1200">
              <a:solidFill>
                <a:schemeClr val="dk1"/>
              </a:solidFill>
              <a:latin typeface="Roboto"/>
              <a:ea typeface="Roboto"/>
              <a:cs typeface="Roboto"/>
              <a:sym typeface="Roboto"/>
            </a:endParaRPr>
          </a:p>
          <a:p>
            <a:pPr indent="-304800" lvl="0" marL="457200" rtl="0" algn="l">
              <a:lnSpc>
                <a:spcPct val="150000"/>
              </a:lnSpc>
              <a:spcBef>
                <a:spcPts val="0"/>
              </a:spcBef>
              <a:spcAft>
                <a:spcPts val="0"/>
              </a:spcAft>
              <a:buClr>
                <a:schemeClr val="dk1"/>
              </a:buClr>
              <a:buSzPts val="1200"/>
              <a:buFont typeface="Roboto"/>
              <a:buChar char="●"/>
            </a:pPr>
            <a:r>
              <a:rPr lang="pt-BR" sz="1200">
                <a:solidFill>
                  <a:schemeClr val="dk1"/>
                </a:solidFill>
                <a:latin typeface="Roboto"/>
                <a:ea typeface="Roboto"/>
                <a:cs typeface="Roboto"/>
                <a:sym typeface="Roboto"/>
              </a:rPr>
              <a:t>Be flexible to adjust plans</a:t>
            </a:r>
            <a:endParaRPr sz="1200">
              <a:solidFill>
                <a:schemeClr val="dk1"/>
              </a:solidFill>
              <a:latin typeface="Roboto"/>
              <a:ea typeface="Roboto"/>
              <a:cs typeface="Roboto"/>
              <a:sym typeface="Roboto"/>
            </a:endParaRPr>
          </a:p>
          <a:p>
            <a:pPr indent="-304800" lvl="0" marL="457200" rtl="0" algn="l">
              <a:lnSpc>
                <a:spcPct val="150000"/>
              </a:lnSpc>
              <a:spcBef>
                <a:spcPts val="0"/>
              </a:spcBef>
              <a:spcAft>
                <a:spcPts val="0"/>
              </a:spcAft>
              <a:buClr>
                <a:schemeClr val="dk1"/>
              </a:buClr>
              <a:buSzPts val="1200"/>
              <a:buFont typeface="Roboto"/>
              <a:buChar char="●"/>
            </a:pPr>
            <a:r>
              <a:rPr lang="pt-BR" sz="1200">
                <a:solidFill>
                  <a:schemeClr val="dk1"/>
                </a:solidFill>
                <a:latin typeface="Roboto"/>
                <a:ea typeface="Roboto"/>
                <a:cs typeface="Roboto"/>
                <a:sym typeface="Roboto"/>
              </a:rPr>
              <a:t>Agree on clear indicators of success, without room for misunderstandings </a:t>
            </a:r>
            <a:endParaRPr sz="1200">
              <a:solidFill>
                <a:schemeClr val="dk1"/>
              </a:solidFill>
              <a:latin typeface="Roboto"/>
              <a:ea typeface="Roboto"/>
              <a:cs typeface="Roboto"/>
              <a:sym typeface="Roboto"/>
            </a:endParaRPr>
          </a:p>
          <a:p>
            <a:pPr indent="-304800" lvl="0" marL="457200" rtl="0" algn="l">
              <a:lnSpc>
                <a:spcPct val="150000"/>
              </a:lnSpc>
              <a:spcBef>
                <a:spcPts val="0"/>
              </a:spcBef>
              <a:spcAft>
                <a:spcPts val="0"/>
              </a:spcAft>
              <a:buClr>
                <a:schemeClr val="dk1"/>
              </a:buClr>
              <a:buSzPts val="1200"/>
              <a:buFont typeface="Roboto"/>
              <a:buChar char="●"/>
            </a:pPr>
            <a:r>
              <a:rPr lang="pt-BR" sz="1200">
                <a:solidFill>
                  <a:schemeClr val="dk1"/>
                </a:solidFill>
                <a:latin typeface="Roboto"/>
                <a:ea typeface="Roboto"/>
                <a:cs typeface="Roboto"/>
                <a:sym typeface="Roboto"/>
              </a:rPr>
              <a:t>Plan should include advocacy, evidence, action, research, and policymaking (all driven by monitoring, evaluation, and learning) </a:t>
            </a:r>
            <a:endParaRPr sz="1200">
              <a:solidFill>
                <a:schemeClr val="dk1"/>
              </a:solidFill>
              <a:latin typeface="Roboto"/>
              <a:ea typeface="Roboto"/>
              <a:cs typeface="Roboto"/>
              <a:sym typeface="Roboto"/>
            </a:endParaRPr>
          </a:p>
          <a:p>
            <a:pPr indent="-304800" lvl="0" marL="457200" rtl="0" algn="l">
              <a:lnSpc>
                <a:spcPct val="150000"/>
              </a:lnSpc>
              <a:spcBef>
                <a:spcPts val="0"/>
              </a:spcBef>
              <a:spcAft>
                <a:spcPts val="0"/>
              </a:spcAft>
              <a:buClr>
                <a:schemeClr val="dk1"/>
              </a:buClr>
              <a:buSzPts val="1200"/>
              <a:buFont typeface="Roboto"/>
              <a:buChar char="●"/>
            </a:pPr>
            <a:r>
              <a:rPr lang="pt-BR" sz="1200">
                <a:solidFill>
                  <a:schemeClr val="dk1"/>
                </a:solidFill>
                <a:latin typeface="Roboto"/>
                <a:ea typeface="Roboto"/>
                <a:cs typeface="Roboto"/>
                <a:sym typeface="Roboto"/>
              </a:rPr>
              <a:t>Plan the implementation early on</a:t>
            </a:r>
            <a:endParaRPr sz="1200">
              <a:solidFill>
                <a:schemeClr val="dk1"/>
              </a:solidFill>
              <a:latin typeface="Roboto"/>
              <a:ea typeface="Roboto"/>
              <a:cs typeface="Roboto"/>
              <a:sym typeface="Roboto"/>
            </a:endParaRPr>
          </a:p>
          <a:p>
            <a:pPr indent="0" lvl="0" marL="0" rtl="0" algn="l">
              <a:lnSpc>
                <a:spcPct val="150000"/>
              </a:lnSpc>
              <a:spcBef>
                <a:spcPts val="0"/>
              </a:spcBef>
              <a:spcAft>
                <a:spcPts val="0"/>
              </a:spcAft>
              <a:buNone/>
            </a:pPr>
            <a:r>
              <a:t/>
            </a:r>
            <a:endParaRPr sz="1200">
              <a:solidFill>
                <a:schemeClr val="dk1"/>
              </a:solidFill>
              <a:latin typeface="Roboto"/>
              <a:ea typeface="Roboto"/>
              <a:cs typeface="Roboto"/>
              <a:sym typeface="Roboto"/>
            </a:endParaRPr>
          </a:p>
        </p:txBody>
      </p:sp>
      <p:cxnSp>
        <p:nvCxnSpPr>
          <p:cNvPr id="339" name="Google Shape;339;p34"/>
          <p:cNvCxnSpPr/>
          <p:nvPr/>
        </p:nvCxnSpPr>
        <p:spPr>
          <a:xfrm flipH="1" rot="10800000">
            <a:off x="0" y="575950"/>
            <a:ext cx="2174700" cy="2400"/>
          </a:xfrm>
          <a:prstGeom prst="straightConnector1">
            <a:avLst/>
          </a:prstGeom>
          <a:noFill/>
          <a:ln cap="flat" cmpd="sng" w="9525">
            <a:solidFill>
              <a:srgbClr val="934279"/>
            </a:solidFill>
            <a:prstDash val="solid"/>
            <a:round/>
            <a:headEnd len="med" w="med" type="none"/>
            <a:tailEnd len="med" w="med" type="none"/>
          </a:ln>
        </p:spPr>
      </p:cxnSp>
      <p:sp>
        <p:nvSpPr>
          <p:cNvPr id="340" name="Google Shape;340;p34"/>
          <p:cNvSpPr/>
          <p:nvPr/>
        </p:nvSpPr>
        <p:spPr>
          <a:xfrm>
            <a:off x="8145875" y="789344"/>
            <a:ext cx="491100" cy="491100"/>
          </a:xfrm>
          <a:prstGeom prst="ellipse">
            <a:avLst/>
          </a:prstGeom>
          <a:solidFill>
            <a:schemeClr val="lt2"/>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sz="1300">
              <a:highlight>
                <a:srgbClr val="EFEFEF"/>
              </a:highlight>
            </a:endParaRPr>
          </a:p>
        </p:txBody>
      </p:sp>
      <p:sp>
        <p:nvSpPr>
          <p:cNvPr id="341" name="Google Shape;341;p34"/>
          <p:cNvSpPr/>
          <p:nvPr/>
        </p:nvSpPr>
        <p:spPr>
          <a:xfrm>
            <a:off x="8145875" y="1301626"/>
            <a:ext cx="491100" cy="491100"/>
          </a:xfrm>
          <a:prstGeom prst="ellipse">
            <a:avLst/>
          </a:prstGeom>
          <a:solidFill>
            <a:schemeClr val="lt2"/>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sz="1300">
              <a:highlight>
                <a:srgbClr val="EFEFEF"/>
              </a:highlight>
            </a:endParaRPr>
          </a:p>
        </p:txBody>
      </p:sp>
      <p:sp>
        <p:nvSpPr>
          <p:cNvPr id="342" name="Google Shape;342;p34"/>
          <p:cNvSpPr/>
          <p:nvPr/>
        </p:nvSpPr>
        <p:spPr>
          <a:xfrm>
            <a:off x="8145875" y="3863036"/>
            <a:ext cx="491100" cy="491100"/>
          </a:xfrm>
          <a:prstGeom prst="ellipse">
            <a:avLst/>
          </a:prstGeom>
          <a:solidFill>
            <a:schemeClr val="lt2"/>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sz="1300">
              <a:highlight>
                <a:srgbClr val="EFEFEF"/>
              </a:highlight>
            </a:endParaRPr>
          </a:p>
        </p:txBody>
      </p:sp>
      <p:sp>
        <p:nvSpPr>
          <p:cNvPr id="343" name="Google Shape;343;p34"/>
          <p:cNvSpPr/>
          <p:nvPr/>
        </p:nvSpPr>
        <p:spPr>
          <a:xfrm>
            <a:off x="8145875" y="4375318"/>
            <a:ext cx="491100" cy="491100"/>
          </a:xfrm>
          <a:prstGeom prst="ellipse">
            <a:avLst/>
          </a:prstGeom>
          <a:solidFill>
            <a:schemeClr val="lt2"/>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sz="1300">
              <a:highlight>
                <a:srgbClr val="EFEFEF"/>
              </a:highlight>
            </a:endParaRPr>
          </a:p>
        </p:txBody>
      </p:sp>
      <p:sp>
        <p:nvSpPr>
          <p:cNvPr id="344" name="Google Shape;344;p34"/>
          <p:cNvSpPr/>
          <p:nvPr/>
        </p:nvSpPr>
        <p:spPr>
          <a:xfrm>
            <a:off x="8145875" y="277063"/>
            <a:ext cx="491100" cy="491100"/>
          </a:xfrm>
          <a:prstGeom prst="ellipse">
            <a:avLst/>
          </a:prstGeom>
          <a:solidFill>
            <a:schemeClr val="lt2"/>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sz="1300">
              <a:highlight>
                <a:srgbClr val="EFEFEF"/>
              </a:highlight>
            </a:endParaRPr>
          </a:p>
        </p:txBody>
      </p:sp>
      <p:sp>
        <p:nvSpPr>
          <p:cNvPr id="345" name="Google Shape;345;p34"/>
          <p:cNvSpPr/>
          <p:nvPr/>
        </p:nvSpPr>
        <p:spPr>
          <a:xfrm>
            <a:off x="7752725" y="825522"/>
            <a:ext cx="1277400" cy="400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pt-BR" sz="1000">
                <a:highlight>
                  <a:srgbClr val="EFEFEF"/>
                </a:highlight>
              </a:rPr>
              <a:t>Trust building</a:t>
            </a:r>
            <a:endParaRPr sz="1000">
              <a:highlight>
                <a:srgbClr val="EFEFEF"/>
              </a:highlight>
            </a:endParaRPr>
          </a:p>
        </p:txBody>
      </p:sp>
      <p:sp>
        <p:nvSpPr>
          <p:cNvPr id="346" name="Google Shape;346;p34"/>
          <p:cNvSpPr/>
          <p:nvPr/>
        </p:nvSpPr>
        <p:spPr>
          <a:xfrm>
            <a:off x="7752725" y="1340894"/>
            <a:ext cx="1277400" cy="400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pt-BR" sz="1000">
                <a:highlight>
                  <a:srgbClr val="EFEFEF"/>
                </a:highlight>
              </a:rPr>
              <a:t>Shared goals and narratives</a:t>
            </a:r>
            <a:endParaRPr sz="1000">
              <a:highlight>
                <a:srgbClr val="EFEFEF"/>
              </a:highlight>
            </a:endParaRPr>
          </a:p>
        </p:txBody>
      </p:sp>
      <p:sp>
        <p:nvSpPr>
          <p:cNvPr id="347" name="Google Shape;347;p34"/>
          <p:cNvSpPr/>
          <p:nvPr/>
        </p:nvSpPr>
        <p:spPr>
          <a:xfrm>
            <a:off x="7723175" y="3917753"/>
            <a:ext cx="1336500" cy="400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pt-BR" sz="1000">
                <a:highlight>
                  <a:srgbClr val="EFEFEF"/>
                </a:highlight>
              </a:rPr>
              <a:t>Coalition management</a:t>
            </a:r>
            <a:endParaRPr sz="1000">
              <a:highlight>
                <a:srgbClr val="EFEFEF"/>
              </a:highlight>
            </a:endParaRPr>
          </a:p>
        </p:txBody>
      </p:sp>
      <p:sp>
        <p:nvSpPr>
          <p:cNvPr id="348" name="Google Shape;348;p34"/>
          <p:cNvSpPr/>
          <p:nvPr/>
        </p:nvSpPr>
        <p:spPr>
          <a:xfrm>
            <a:off x="7723175" y="4433125"/>
            <a:ext cx="1336500" cy="400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pt-BR" sz="1000">
                <a:highlight>
                  <a:srgbClr val="EFEFEF"/>
                </a:highlight>
              </a:rPr>
              <a:t>Implementation &amp; sustainability</a:t>
            </a:r>
            <a:endParaRPr sz="1000">
              <a:highlight>
                <a:srgbClr val="EFEFEF"/>
              </a:highlight>
            </a:endParaRPr>
          </a:p>
        </p:txBody>
      </p:sp>
      <p:sp>
        <p:nvSpPr>
          <p:cNvPr id="349" name="Google Shape;349;p34"/>
          <p:cNvSpPr txBox="1"/>
          <p:nvPr/>
        </p:nvSpPr>
        <p:spPr>
          <a:xfrm>
            <a:off x="120025" y="105675"/>
            <a:ext cx="74523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pt-BR">
                <a:solidFill>
                  <a:srgbClr val="595959"/>
                </a:solidFill>
                <a:latin typeface="Roboto"/>
                <a:ea typeface="Roboto"/>
                <a:cs typeface="Roboto"/>
                <a:sym typeface="Roboto"/>
              </a:rPr>
              <a:t>GUIDING PREMISES FOR BUILDING NATIONAL COALITIONS FOR EDUCATION REFORMS </a:t>
            </a:r>
            <a:endParaRPr b="1">
              <a:solidFill>
                <a:srgbClr val="595959"/>
              </a:solidFill>
              <a:latin typeface="Roboto"/>
              <a:ea typeface="Roboto"/>
              <a:cs typeface="Roboto"/>
              <a:sym typeface="Roboto"/>
            </a:endParaRPr>
          </a:p>
        </p:txBody>
      </p:sp>
      <p:sp>
        <p:nvSpPr>
          <p:cNvPr id="350" name="Google Shape;350;p34"/>
          <p:cNvSpPr/>
          <p:nvPr/>
        </p:nvSpPr>
        <p:spPr>
          <a:xfrm>
            <a:off x="8145875" y="1813908"/>
            <a:ext cx="491100" cy="491100"/>
          </a:xfrm>
          <a:prstGeom prst="ellipse">
            <a:avLst/>
          </a:prstGeom>
          <a:solidFill>
            <a:schemeClr val="lt2"/>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sz="1300">
              <a:highlight>
                <a:srgbClr val="EFEFEF"/>
              </a:highlight>
            </a:endParaRPr>
          </a:p>
        </p:txBody>
      </p:sp>
      <p:sp>
        <p:nvSpPr>
          <p:cNvPr id="351" name="Google Shape;351;p34"/>
          <p:cNvSpPr/>
          <p:nvPr/>
        </p:nvSpPr>
        <p:spPr>
          <a:xfrm>
            <a:off x="8145875" y="2326190"/>
            <a:ext cx="491100" cy="491100"/>
          </a:xfrm>
          <a:prstGeom prst="ellipse">
            <a:avLst/>
          </a:prstGeom>
          <a:solidFill>
            <a:schemeClr val="lt2"/>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sz="1300">
              <a:highlight>
                <a:srgbClr val="EFEFEF"/>
              </a:highlight>
            </a:endParaRPr>
          </a:p>
        </p:txBody>
      </p:sp>
      <p:sp>
        <p:nvSpPr>
          <p:cNvPr id="352" name="Google Shape;352;p34"/>
          <p:cNvSpPr/>
          <p:nvPr/>
        </p:nvSpPr>
        <p:spPr>
          <a:xfrm>
            <a:off x="8145875" y="2838472"/>
            <a:ext cx="491100" cy="491100"/>
          </a:xfrm>
          <a:prstGeom prst="ellipse">
            <a:avLst/>
          </a:prstGeom>
          <a:solidFill>
            <a:schemeClr val="lt2"/>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sz="1300">
              <a:highlight>
                <a:srgbClr val="EFEFEF"/>
              </a:highlight>
            </a:endParaRPr>
          </a:p>
        </p:txBody>
      </p:sp>
      <p:sp>
        <p:nvSpPr>
          <p:cNvPr id="353" name="Google Shape;353;p34"/>
          <p:cNvSpPr/>
          <p:nvPr/>
        </p:nvSpPr>
        <p:spPr>
          <a:xfrm>
            <a:off x="8145875" y="3350754"/>
            <a:ext cx="491100" cy="491100"/>
          </a:xfrm>
          <a:prstGeom prst="ellipse">
            <a:avLst/>
          </a:prstGeom>
          <a:solidFill>
            <a:srgbClr val="934279"/>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sz="1300">
              <a:highlight>
                <a:srgbClr val="EFEFEF"/>
              </a:highlight>
            </a:endParaRPr>
          </a:p>
        </p:txBody>
      </p:sp>
      <p:sp>
        <p:nvSpPr>
          <p:cNvPr id="354" name="Google Shape;354;p34"/>
          <p:cNvSpPr/>
          <p:nvPr/>
        </p:nvSpPr>
        <p:spPr>
          <a:xfrm>
            <a:off x="7723175" y="2883916"/>
            <a:ext cx="1336500" cy="400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pt-BR" sz="1000">
                <a:highlight>
                  <a:srgbClr val="EFEFEF"/>
                </a:highlight>
              </a:rPr>
              <a:t>Collective knowledge &amp; skills</a:t>
            </a:r>
            <a:endParaRPr sz="1000">
              <a:highlight>
                <a:srgbClr val="EFEFEF"/>
              </a:highlight>
            </a:endParaRPr>
          </a:p>
        </p:txBody>
      </p:sp>
      <p:sp>
        <p:nvSpPr>
          <p:cNvPr id="355" name="Google Shape;355;p34"/>
          <p:cNvSpPr/>
          <p:nvPr/>
        </p:nvSpPr>
        <p:spPr>
          <a:xfrm>
            <a:off x="7723175" y="1859372"/>
            <a:ext cx="1336500" cy="400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pt-BR" sz="1000">
                <a:highlight>
                  <a:srgbClr val="EFEFEF"/>
                </a:highlight>
              </a:rPr>
              <a:t>Stakeholder engagement</a:t>
            </a:r>
            <a:endParaRPr sz="1000">
              <a:highlight>
                <a:srgbClr val="EFEFEF"/>
              </a:highlight>
            </a:endParaRPr>
          </a:p>
        </p:txBody>
      </p:sp>
      <p:sp>
        <p:nvSpPr>
          <p:cNvPr id="356" name="Google Shape;356;p34"/>
          <p:cNvSpPr/>
          <p:nvPr/>
        </p:nvSpPr>
        <p:spPr>
          <a:xfrm>
            <a:off x="7723175" y="2371644"/>
            <a:ext cx="1336500" cy="400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pt-BR" sz="1000">
                <a:highlight>
                  <a:srgbClr val="EFEFEF"/>
                </a:highlight>
              </a:rPr>
              <a:t>Political legitimacy</a:t>
            </a:r>
            <a:endParaRPr sz="1000">
              <a:highlight>
                <a:srgbClr val="EFEFEF"/>
              </a:highlight>
            </a:endParaRPr>
          </a:p>
        </p:txBody>
      </p:sp>
      <p:sp>
        <p:nvSpPr>
          <p:cNvPr id="357" name="Google Shape;357;p34"/>
          <p:cNvSpPr/>
          <p:nvPr/>
        </p:nvSpPr>
        <p:spPr>
          <a:xfrm>
            <a:off x="7723175" y="3396188"/>
            <a:ext cx="1336500" cy="400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pt-BR" sz="1000">
                <a:solidFill>
                  <a:srgbClr val="FFFFFF"/>
                </a:solidFill>
                <a:highlight>
                  <a:srgbClr val="934279"/>
                </a:highlight>
              </a:rPr>
              <a:t>Planning</a:t>
            </a:r>
            <a:endParaRPr sz="1000">
              <a:solidFill>
                <a:srgbClr val="FFFFFF"/>
              </a:solidFill>
              <a:highlight>
                <a:srgbClr val="934279"/>
              </a:highlight>
            </a:endParaRPr>
          </a:p>
        </p:txBody>
      </p:sp>
      <p:sp>
        <p:nvSpPr>
          <p:cNvPr id="358" name="Google Shape;358;p34"/>
          <p:cNvSpPr/>
          <p:nvPr/>
        </p:nvSpPr>
        <p:spPr>
          <a:xfrm>
            <a:off x="7752725" y="328700"/>
            <a:ext cx="1277400" cy="4002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lang="pt-BR" sz="1000">
                <a:highlight>
                  <a:srgbClr val="EFEFEF"/>
                </a:highlight>
              </a:rPr>
              <a:t>Composition and space for all</a:t>
            </a:r>
            <a:endParaRPr sz="1000">
              <a:highlight>
                <a:srgbClr val="EFEFEF"/>
              </a:highlight>
            </a:endParaRPr>
          </a:p>
        </p:txBody>
      </p:sp>
      <p:sp>
        <p:nvSpPr>
          <p:cNvPr id="359" name="Google Shape;359;p34"/>
          <p:cNvSpPr txBox="1"/>
          <p:nvPr/>
        </p:nvSpPr>
        <p:spPr>
          <a:xfrm>
            <a:off x="375400" y="775025"/>
            <a:ext cx="6196800" cy="7695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Clr>
                <a:schemeClr val="dk1"/>
              </a:buClr>
              <a:buSzPts val="1100"/>
              <a:buFont typeface="Arial"/>
              <a:buNone/>
            </a:pPr>
            <a:r>
              <a:rPr b="1" lang="pt-BR" sz="2000">
                <a:solidFill>
                  <a:schemeClr val="dk1"/>
                </a:solidFill>
                <a:latin typeface="Roboto"/>
                <a:ea typeface="Roboto"/>
                <a:cs typeface="Roboto"/>
                <a:sym typeface="Roboto"/>
              </a:rPr>
              <a:t>Planning</a:t>
            </a:r>
            <a:endParaRPr b="1" sz="2000">
              <a:solidFill>
                <a:schemeClr val="dk1"/>
              </a:solidFill>
              <a:latin typeface="Roboto"/>
              <a:ea typeface="Roboto"/>
              <a:cs typeface="Roboto"/>
              <a:sym typeface="Roboto"/>
            </a:endParaRPr>
          </a:p>
          <a:p>
            <a:pPr indent="0" lvl="0" marL="0" rtl="0" algn="l">
              <a:lnSpc>
                <a:spcPct val="115000"/>
              </a:lnSpc>
              <a:spcBef>
                <a:spcPts val="0"/>
              </a:spcBef>
              <a:spcAft>
                <a:spcPts val="600"/>
              </a:spcAft>
              <a:buClr>
                <a:schemeClr val="dk1"/>
              </a:buClr>
              <a:buSzPts val="1100"/>
              <a:buFont typeface="Arial"/>
              <a:buNone/>
            </a:pPr>
            <a:r>
              <a:rPr b="1" i="1" lang="pt-BR" sz="1500">
                <a:solidFill>
                  <a:srgbClr val="934279"/>
                </a:solidFill>
                <a:latin typeface="Roboto"/>
                <a:ea typeface="Roboto"/>
                <a:cs typeface="Roboto"/>
                <a:sym typeface="Roboto"/>
              </a:rPr>
              <a:t>Create a solid plan, phasing decisions and reforms</a:t>
            </a:r>
            <a:endParaRPr b="1" i="1" sz="1500">
              <a:solidFill>
                <a:srgbClr val="934279"/>
              </a:solidFill>
              <a:latin typeface="Roboto"/>
              <a:ea typeface="Roboto"/>
              <a:cs typeface="Roboto"/>
              <a:sym typeface="Roboto"/>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3" name="Shape 363"/>
        <p:cNvGrpSpPr/>
        <p:nvPr/>
      </p:nvGrpSpPr>
      <p:grpSpPr>
        <a:xfrm>
          <a:off x="0" y="0"/>
          <a:ext cx="0" cy="0"/>
          <a:chOff x="0" y="0"/>
          <a:chExt cx="0" cy="0"/>
        </a:xfrm>
      </p:grpSpPr>
      <p:sp>
        <p:nvSpPr>
          <p:cNvPr id="364" name="Google Shape;364;p35"/>
          <p:cNvSpPr txBox="1"/>
          <p:nvPr/>
        </p:nvSpPr>
        <p:spPr>
          <a:xfrm>
            <a:off x="375400" y="2159250"/>
            <a:ext cx="6654600" cy="2586000"/>
          </a:xfrm>
          <a:prstGeom prst="rect">
            <a:avLst/>
          </a:prstGeom>
          <a:noFill/>
          <a:ln>
            <a:noFill/>
          </a:ln>
        </p:spPr>
        <p:txBody>
          <a:bodyPr anchorCtr="0" anchor="t" bIns="91425" lIns="91425" spcFirstLastPara="1" rIns="91425" wrap="square" tIns="91425">
            <a:spAutoFit/>
          </a:bodyPr>
          <a:lstStyle/>
          <a:p>
            <a:pPr indent="-304800" lvl="0" marL="457200" rtl="0" algn="l">
              <a:lnSpc>
                <a:spcPct val="150000"/>
              </a:lnSpc>
              <a:spcBef>
                <a:spcPts val="0"/>
              </a:spcBef>
              <a:spcAft>
                <a:spcPts val="0"/>
              </a:spcAft>
              <a:buClr>
                <a:schemeClr val="dk1"/>
              </a:buClr>
              <a:buSzPts val="1200"/>
              <a:buFont typeface="Roboto"/>
              <a:buChar char="●"/>
            </a:pPr>
            <a:r>
              <a:rPr lang="pt-BR" sz="1200">
                <a:solidFill>
                  <a:schemeClr val="dk1"/>
                </a:solidFill>
                <a:latin typeface="Roboto"/>
                <a:ea typeface="Roboto"/>
                <a:cs typeface="Roboto"/>
                <a:sym typeface="Roboto"/>
              </a:rPr>
              <a:t>Coalitions work when the communication lines are efficient</a:t>
            </a:r>
            <a:endParaRPr sz="1200">
              <a:solidFill>
                <a:schemeClr val="dk1"/>
              </a:solidFill>
              <a:latin typeface="Roboto"/>
              <a:ea typeface="Roboto"/>
              <a:cs typeface="Roboto"/>
              <a:sym typeface="Roboto"/>
            </a:endParaRPr>
          </a:p>
          <a:p>
            <a:pPr indent="-304800" lvl="0" marL="457200" rtl="0" algn="l">
              <a:lnSpc>
                <a:spcPct val="150000"/>
              </a:lnSpc>
              <a:spcBef>
                <a:spcPts val="0"/>
              </a:spcBef>
              <a:spcAft>
                <a:spcPts val="0"/>
              </a:spcAft>
              <a:buClr>
                <a:schemeClr val="dk1"/>
              </a:buClr>
              <a:buSzPts val="1200"/>
              <a:buFont typeface="Roboto"/>
              <a:buChar char="●"/>
            </a:pPr>
            <a:r>
              <a:rPr lang="pt-BR" sz="1200">
                <a:solidFill>
                  <a:schemeClr val="dk1"/>
                </a:solidFill>
                <a:latin typeface="Roboto"/>
                <a:ea typeface="Roboto"/>
                <a:cs typeface="Roboto"/>
                <a:sym typeface="Roboto"/>
              </a:rPr>
              <a:t>Have an ‘executive secretary’/ neutral leader/ facilitator of the coalition to keep it moving forward (reforms take a long time)</a:t>
            </a:r>
            <a:endParaRPr sz="1200">
              <a:solidFill>
                <a:schemeClr val="dk1"/>
              </a:solidFill>
              <a:latin typeface="Roboto"/>
              <a:ea typeface="Roboto"/>
              <a:cs typeface="Roboto"/>
              <a:sym typeface="Roboto"/>
            </a:endParaRPr>
          </a:p>
          <a:p>
            <a:pPr indent="-304800" lvl="1" marL="914400" rtl="0" algn="l">
              <a:lnSpc>
                <a:spcPct val="150000"/>
              </a:lnSpc>
              <a:spcBef>
                <a:spcPts val="0"/>
              </a:spcBef>
              <a:spcAft>
                <a:spcPts val="0"/>
              </a:spcAft>
              <a:buClr>
                <a:schemeClr val="dk1"/>
              </a:buClr>
              <a:buSzPts val="1200"/>
              <a:buFont typeface="Roboto"/>
              <a:buChar char="○"/>
            </a:pPr>
            <a:r>
              <a:rPr lang="pt-BR" sz="1200">
                <a:solidFill>
                  <a:schemeClr val="dk1"/>
                </a:solidFill>
                <a:latin typeface="Roboto"/>
                <a:ea typeface="Roboto"/>
                <a:cs typeface="Roboto"/>
                <a:sym typeface="Roboto"/>
              </a:rPr>
              <a:t>Should be accepted by all</a:t>
            </a:r>
            <a:endParaRPr sz="1200">
              <a:solidFill>
                <a:schemeClr val="dk1"/>
              </a:solidFill>
              <a:latin typeface="Roboto"/>
              <a:ea typeface="Roboto"/>
              <a:cs typeface="Roboto"/>
              <a:sym typeface="Roboto"/>
            </a:endParaRPr>
          </a:p>
          <a:p>
            <a:pPr indent="-304800" lvl="0" marL="457200" rtl="0" algn="l">
              <a:lnSpc>
                <a:spcPct val="150000"/>
              </a:lnSpc>
              <a:spcBef>
                <a:spcPts val="0"/>
              </a:spcBef>
              <a:spcAft>
                <a:spcPts val="0"/>
              </a:spcAft>
              <a:buClr>
                <a:schemeClr val="dk1"/>
              </a:buClr>
              <a:buSzPts val="1200"/>
              <a:buFont typeface="Roboto"/>
              <a:buChar char="●"/>
            </a:pPr>
            <a:r>
              <a:rPr lang="pt-BR" sz="1200">
                <a:solidFill>
                  <a:schemeClr val="dk1"/>
                </a:solidFill>
                <a:latin typeface="Roboto"/>
                <a:ea typeface="Roboto"/>
                <a:cs typeface="Roboto"/>
                <a:sym typeface="Roboto"/>
              </a:rPr>
              <a:t>Have incentives so that members invest the necessary time in the coalition</a:t>
            </a:r>
            <a:endParaRPr sz="1200">
              <a:solidFill>
                <a:schemeClr val="dk1"/>
              </a:solidFill>
              <a:latin typeface="Roboto"/>
              <a:ea typeface="Roboto"/>
              <a:cs typeface="Roboto"/>
              <a:sym typeface="Roboto"/>
            </a:endParaRPr>
          </a:p>
          <a:p>
            <a:pPr indent="-304800" lvl="1" marL="914400" rtl="0" algn="l">
              <a:lnSpc>
                <a:spcPct val="150000"/>
              </a:lnSpc>
              <a:spcBef>
                <a:spcPts val="0"/>
              </a:spcBef>
              <a:spcAft>
                <a:spcPts val="0"/>
              </a:spcAft>
              <a:buClr>
                <a:schemeClr val="dk1"/>
              </a:buClr>
              <a:buSzPts val="1200"/>
              <a:buFont typeface="Roboto"/>
              <a:buChar char="○"/>
            </a:pPr>
            <a:r>
              <a:rPr lang="pt-BR" sz="1200">
                <a:solidFill>
                  <a:schemeClr val="dk1"/>
                </a:solidFill>
                <a:latin typeface="Roboto"/>
                <a:ea typeface="Roboto"/>
                <a:cs typeface="Roboto"/>
                <a:sym typeface="Roboto"/>
              </a:rPr>
              <a:t>But have the right incentives, skewed incentives can be detrimental</a:t>
            </a:r>
            <a:endParaRPr sz="1200">
              <a:solidFill>
                <a:schemeClr val="dk1"/>
              </a:solidFill>
              <a:latin typeface="Roboto"/>
              <a:ea typeface="Roboto"/>
              <a:cs typeface="Roboto"/>
              <a:sym typeface="Roboto"/>
            </a:endParaRPr>
          </a:p>
          <a:p>
            <a:pPr indent="-304800" lvl="0" marL="457200" rtl="0" algn="l">
              <a:lnSpc>
                <a:spcPct val="150000"/>
              </a:lnSpc>
              <a:spcBef>
                <a:spcPts val="0"/>
              </a:spcBef>
              <a:spcAft>
                <a:spcPts val="0"/>
              </a:spcAft>
              <a:buClr>
                <a:schemeClr val="dk1"/>
              </a:buClr>
              <a:buSzPts val="1200"/>
              <a:buFont typeface="Roboto"/>
              <a:buChar char="●"/>
            </a:pPr>
            <a:r>
              <a:rPr lang="pt-BR" sz="1200">
                <a:solidFill>
                  <a:schemeClr val="dk1"/>
                </a:solidFill>
                <a:latin typeface="Roboto"/>
                <a:ea typeface="Roboto"/>
                <a:cs typeface="Roboto"/>
                <a:sym typeface="Roboto"/>
              </a:rPr>
              <a:t>Accept that not all coalition members will be equally committed</a:t>
            </a:r>
            <a:endParaRPr sz="1200">
              <a:solidFill>
                <a:schemeClr val="dk1"/>
              </a:solidFill>
              <a:latin typeface="Roboto"/>
              <a:ea typeface="Roboto"/>
              <a:cs typeface="Roboto"/>
              <a:sym typeface="Roboto"/>
            </a:endParaRPr>
          </a:p>
          <a:p>
            <a:pPr indent="-304800" lvl="0" marL="457200" rtl="0" algn="l">
              <a:lnSpc>
                <a:spcPct val="150000"/>
              </a:lnSpc>
              <a:spcBef>
                <a:spcPts val="0"/>
              </a:spcBef>
              <a:spcAft>
                <a:spcPts val="0"/>
              </a:spcAft>
              <a:buClr>
                <a:schemeClr val="dk1"/>
              </a:buClr>
              <a:buSzPts val="1200"/>
              <a:buFont typeface="Roboto"/>
              <a:buChar char="●"/>
            </a:pPr>
            <a:r>
              <a:rPr lang="pt-BR" sz="1200">
                <a:solidFill>
                  <a:schemeClr val="dk1"/>
                </a:solidFill>
                <a:latin typeface="Roboto"/>
                <a:ea typeface="Roboto"/>
                <a:cs typeface="Roboto"/>
                <a:sym typeface="Roboto"/>
              </a:rPr>
              <a:t>Have strong mutual accountability</a:t>
            </a:r>
            <a:endParaRPr sz="1200">
              <a:solidFill>
                <a:schemeClr val="dk1"/>
              </a:solidFill>
              <a:latin typeface="Roboto"/>
              <a:ea typeface="Roboto"/>
              <a:cs typeface="Roboto"/>
              <a:sym typeface="Roboto"/>
            </a:endParaRPr>
          </a:p>
          <a:p>
            <a:pPr indent="-304800" lvl="0" marL="457200" rtl="0" algn="l">
              <a:lnSpc>
                <a:spcPct val="150000"/>
              </a:lnSpc>
              <a:spcBef>
                <a:spcPts val="0"/>
              </a:spcBef>
              <a:spcAft>
                <a:spcPts val="0"/>
              </a:spcAft>
              <a:buClr>
                <a:schemeClr val="dk1"/>
              </a:buClr>
              <a:buSzPts val="1200"/>
              <a:buFont typeface="Roboto"/>
              <a:buChar char="●"/>
            </a:pPr>
            <a:r>
              <a:rPr lang="pt-BR" sz="1200">
                <a:solidFill>
                  <a:schemeClr val="dk1"/>
                </a:solidFill>
                <a:latin typeface="Roboto"/>
                <a:ea typeface="Roboto"/>
                <a:cs typeface="Roboto"/>
                <a:sym typeface="Roboto"/>
              </a:rPr>
              <a:t>Have the resources for the coalition work: financial, human, technological etc. </a:t>
            </a:r>
            <a:endParaRPr sz="1200">
              <a:solidFill>
                <a:schemeClr val="dk1"/>
              </a:solidFill>
              <a:latin typeface="Roboto"/>
              <a:ea typeface="Roboto"/>
              <a:cs typeface="Roboto"/>
              <a:sym typeface="Roboto"/>
            </a:endParaRPr>
          </a:p>
        </p:txBody>
      </p:sp>
      <p:cxnSp>
        <p:nvCxnSpPr>
          <p:cNvPr id="365" name="Google Shape;365;p35"/>
          <p:cNvCxnSpPr/>
          <p:nvPr/>
        </p:nvCxnSpPr>
        <p:spPr>
          <a:xfrm flipH="1" rot="10800000">
            <a:off x="0" y="575950"/>
            <a:ext cx="2174700" cy="2400"/>
          </a:xfrm>
          <a:prstGeom prst="straightConnector1">
            <a:avLst/>
          </a:prstGeom>
          <a:noFill/>
          <a:ln cap="flat" cmpd="sng" w="9525">
            <a:solidFill>
              <a:srgbClr val="934279"/>
            </a:solidFill>
            <a:prstDash val="solid"/>
            <a:round/>
            <a:headEnd len="med" w="med" type="none"/>
            <a:tailEnd len="med" w="med" type="none"/>
          </a:ln>
        </p:spPr>
      </p:cxnSp>
      <p:sp>
        <p:nvSpPr>
          <p:cNvPr id="366" name="Google Shape;366;p35"/>
          <p:cNvSpPr/>
          <p:nvPr/>
        </p:nvSpPr>
        <p:spPr>
          <a:xfrm>
            <a:off x="8145875" y="789344"/>
            <a:ext cx="491100" cy="491100"/>
          </a:xfrm>
          <a:prstGeom prst="ellipse">
            <a:avLst/>
          </a:prstGeom>
          <a:solidFill>
            <a:schemeClr val="lt2"/>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sz="1300">
              <a:highlight>
                <a:srgbClr val="EFEFEF"/>
              </a:highlight>
            </a:endParaRPr>
          </a:p>
        </p:txBody>
      </p:sp>
      <p:sp>
        <p:nvSpPr>
          <p:cNvPr id="367" name="Google Shape;367;p35"/>
          <p:cNvSpPr/>
          <p:nvPr/>
        </p:nvSpPr>
        <p:spPr>
          <a:xfrm>
            <a:off x="8145875" y="1301626"/>
            <a:ext cx="491100" cy="491100"/>
          </a:xfrm>
          <a:prstGeom prst="ellipse">
            <a:avLst/>
          </a:prstGeom>
          <a:solidFill>
            <a:schemeClr val="lt2"/>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sz="1300">
              <a:highlight>
                <a:srgbClr val="EFEFEF"/>
              </a:highlight>
            </a:endParaRPr>
          </a:p>
        </p:txBody>
      </p:sp>
      <p:sp>
        <p:nvSpPr>
          <p:cNvPr id="368" name="Google Shape;368;p35"/>
          <p:cNvSpPr/>
          <p:nvPr/>
        </p:nvSpPr>
        <p:spPr>
          <a:xfrm>
            <a:off x="8145875" y="3863036"/>
            <a:ext cx="491100" cy="491100"/>
          </a:xfrm>
          <a:prstGeom prst="ellipse">
            <a:avLst/>
          </a:prstGeom>
          <a:solidFill>
            <a:srgbClr val="934279"/>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sz="1300">
              <a:highlight>
                <a:srgbClr val="EFEFEF"/>
              </a:highlight>
            </a:endParaRPr>
          </a:p>
        </p:txBody>
      </p:sp>
      <p:sp>
        <p:nvSpPr>
          <p:cNvPr id="369" name="Google Shape;369;p35"/>
          <p:cNvSpPr/>
          <p:nvPr/>
        </p:nvSpPr>
        <p:spPr>
          <a:xfrm>
            <a:off x="8145875" y="4375318"/>
            <a:ext cx="491100" cy="491100"/>
          </a:xfrm>
          <a:prstGeom prst="ellipse">
            <a:avLst/>
          </a:prstGeom>
          <a:solidFill>
            <a:schemeClr val="lt2"/>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sz="1300">
              <a:highlight>
                <a:srgbClr val="EFEFEF"/>
              </a:highlight>
            </a:endParaRPr>
          </a:p>
        </p:txBody>
      </p:sp>
      <p:sp>
        <p:nvSpPr>
          <p:cNvPr id="370" name="Google Shape;370;p35"/>
          <p:cNvSpPr/>
          <p:nvPr/>
        </p:nvSpPr>
        <p:spPr>
          <a:xfrm>
            <a:off x="8145875" y="277063"/>
            <a:ext cx="491100" cy="491100"/>
          </a:xfrm>
          <a:prstGeom prst="ellipse">
            <a:avLst/>
          </a:prstGeom>
          <a:solidFill>
            <a:schemeClr val="lt2"/>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sz="1300">
              <a:highlight>
                <a:srgbClr val="EFEFEF"/>
              </a:highlight>
            </a:endParaRPr>
          </a:p>
        </p:txBody>
      </p:sp>
      <p:sp>
        <p:nvSpPr>
          <p:cNvPr id="371" name="Google Shape;371;p35"/>
          <p:cNvSpPr/>
          <p:nvPr/>
        </p:nvSpPr>
        <p:spPr>
          <a:xfrm>
            <a:off x="7752725" y="825522"/>
            <a:ext cx="1277400" cy="400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pt-BR" sz="1000">
                <a:highlight>
                  <a:srgbClr val="EFEFEF"/>
                </a:highlight>
              </a:rPr>
              <a:t>Trust building</a:t>
            </a:r>
            <a:endParaRPr sz="1000">
              <a:highlight>
                <a:srgbClr val="EFEFEF"/>
              </a:highlight>
            </a:endParaRPr>
          </a:p>
        </p:txBody>
      </p:sp>
      <p:sp>
        <p:nvSpPr>
          <p:cNvPr id="372" name="Google Shape;372;p35"/>
          <p:cNvSpPr/>
          <p:nvPr/>
        </p:nvSpPr>
        <p:spPr>
          <a:xfrm>
            <a:off x="7752725" y="1340894"/>
            <a:ext cx="1277400" cy="400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pt-BR" sz="1000">
                <a:highlight>
                  <a:srgbClr val="EFEFEF"/>
                </a:highlight>
              </a:rPr>
              <a:t>Shared goals and narratives</a:t>
            </a:r>
            <a:endParaRPr sz="1000">
              <a:highlight>
                <a:srgbClr val="EFEFEF"/>
              </a:highlight>
            </a:endParaRPr>
          </a:p>
        </p:txBody>
      </p:sp>
      <p:sp>
        <p:nvSpPr>
          <p:cNvPr id="373" name="Google Shape;373;p35"/>
          <p:cNvSpPr/>
          <p:nvPr/>
        </p:nvSpPr>
        <p:spPr>
          <a:xfrm>
            <a:off x="7723175" y="3908491"/>
            <a:ext cx="1336500" cy="4002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lang="pt-BR" sz="1000">
                <a:solidFill>
                  <a:srgbClr val="FFFFFF"/>
                </a:solidFill>
                <a:highlight>
                  <a:srgbClr val="934279"/>
                </a:highlight>
              </a:rPr>
              <a:t>Coalition</a:t>
            </a:r>
            <a:r>
              <a:rPr lang="pt-BR" sz="1000">
                <a:highlight>
                  <a:srgbClr val="EFEFEF"/>
                </a:highlight>
              </a:rPr>
              <a:t> </a:t>
            </a:r>
            <a:r>
              <a:rPr lang="pt-BR" sz="1000">
                <a:solidFill>
                  <a:srgbClr val="FFFFFF"/>
                </a:solidFill>
                <a:highlight>
                  <a:srgbClr val="934279"/>
                </a:highlight>
              </a:rPr>
              <a:t>management</a:t>
            </a:r>
            <a:endParaRPr sz="1000">
              <a:solidFill>
                <a:srgbClr val="FFFFFF"/>
              </a:solidFill>
              <a:highlight>
                <a:srgbClr val="934279"/>
              </a:highlight>
            </a:endParaRPr>
          </a:p>
        </p:txBody>
      </p:sp>
      <p:sp>
        <p:nvSpPr>
          <p:cNvPr id="374" name="Google Shape;374;p35"/>
          <p:cNvSpPr/>
          <p:nvPr/>
        </p:nvSpPr>
        <p:spPr>
          <a:xfrm>
            <a:off x="7723175" y="4433125"/>
            <a:ext cx="1336500" cy="400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pt-BR" sz="1000">
                <a:highlight>
                  <a:srgbClr val="EFEFEF"/>
                </a:highlight>
              </a:rPr>
              <a:t>Implementation &amp; sustainability</a:t>
            </a:r>
            <a:endParaRPr sz="1000">
              <a:highlight>
                <a:srgbClr val="EFEFEF"/>
              </a:highlight>
            </a:endParaRPr>
          </a:p>
        </p:txBody>
      </p:sp>
      <p:sp>
        <p:nvSpPr>
          <p:cNvPr id="375" name="Google Shape;375;p35"/>
          <p:cNvSpPr/>
          <p:nvPr/>
        </p:nvSpPr>
        <p:spPr>
          <a:xfrm>
            <a:off x="7752725" y="328700"/>
            <a:ext cx="1277400" cy="4002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lang="pt-BR" sz="1000">
                <a:highlight>
                  <a:srgbClr val="EFEFEF"/>
                </a:highlight>
              </a:rPr>
              <a:t>Composition and space for all</a:t>
            </a:r>
            <a:endParaRPr sz="1000">
              <a:highlight>
                <a:srgbClr val="EFEFEF"/>
              </a:highlight>
            </a:endParaRPr>
          </a:p>
        </p:txBody>
      </p:sp>
      <p:sp>
        <p:nvSpPr>
          <p:cNvPr id="376" name="Google Shape;376;p35"/>
          <p:cNvSpPr txBox="1"/>
          <p:nvPr/>
        </p:nvSpPr>
        <p:spPr>
          <a:xfrm>
            <a:off x="120025" y="105675"/>
            <a:ext cx="74523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pt-BR">
                <a:solidFill>
                  <a:srgbClr val="595959"/>
                </a:solidFill>
                <a:latin typeface="Roboto"/>
                <a:ea typeface="Roboto"/>
                <a:cs typeface="Roboto"/>
                <a:sym typeface="Roboto"/>
              </a:rPr>
              <a:t>GUIDING PREMISES FOR BUILDING NATIONAL COALITIONS FOR EDUCATION REFORMS </a:t>
            </a:r>
            <a:endParaRPr b="1">
              <a:solidFill>
                <a:srgbClr val="595959"/>
              </a:solidFill>
              <a:latin typeface="Roboto"/>
              <a:ea typeface="Roboto"/>
              <a:cs typeface="Roboto"/>
              <a:sym typeface="Roboto"/>
            </a:endParaRPr>
          </a:p>
        </p:txBody>
      </p:sp>
      <p:sp>
        <p:nvSpPr>
          <p:cNvPr id="377" name="Google Shape;377;p35"/>
          <p:cNvSpPr/>
          <p:nvPr/>
        </p:nvSpPr>
        <p:spPr>
          <a:xfrm>
            <a:off x="8145875" y="1813908"/>
            <a:ext cx="491100" cy="491100"/>
          </a:xfrm>
          <a:prstGeom prst="ellipse">
            <a:avLst/>
          </a:prstGeom>
          <a:solidFill>
            <a:schemeClr val="lt2"/>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sz="1300">
              <a:highlight>
                <a:srgbClr val="EFEFEF"/>
              </a:highlight>
            </a:endParaRPr>
          </a:p>
        </p:txBody>
      </p:sp>
      <p:sp>
        <p:nvSpPr>
          <p:cNvPr id="378" name="Google Shape;378;p35"/>
          <p:cNvSpPr/>
          <p:nvPr/>
        </p:nvSpPr>
        <p:spPr>
          <a:xfrm>
            <a:off x="8145875" y="2326190"/>
            <a:ext cx="491100" cy="491100"/>
          </a:xfrm>
          <a:prstGeom prst="ellipse">
            <a:avLst/>
          </a:prstGeom>
          <a:solidFill>
            <a:schemeClr val="lt2"/>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sz="1300">
              <a:highlight>
                <a:srgbClr val="EFEFEF"/>
              </a:highlight>
            </a:endParaRPr>
          </a:p>
        </p:txBody>
      </p:sp>
      <p:sp>
        <p:nvSpPr>
          <p:cNvPr id="379" name="Google Shape;379;p35"/>
          <p:cNvSpPr/>
          <p:nvPr/>
        </p:nvSpPr>
        <p:spPr>
          <a:xfrm>
            <a:off x="8145875" y="2838472"/>
            <a:ext cx="491100" cy="491100"/>
          </a:xfrm>
          <a:prstGeom prst="ellipse">
            <a:avLst/>
          </a:prstGeom>
          <a:solidFill>
            <a:schemeClr val="lt2"/>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sz="1300">
              <a:highlight>
                <a:srgbClr val="EFEFEF"/>
              </a:highlight>
            </a:endParaRPr>
          </a:p>
        </p:txBody>
      </p:sp>
      <p:sp>
        <p:nvSpPr>
          <p:cNvPr id="380" name="Google Shape;380;p35"/>
          <p:cNvSpPr/>
          <p:nvPr/>
        </p:nvSpPr>
        <p:spPr>
          <a:xfrm>
            <a:off x="8145875" y="3350754"/>
            <a:ext cx="491100" cy="491100"/>
          </a:xfrm>
          <a:prstGeom prst="ellipse">
            <a:avLst/>
          </a:prstGeom>
          <a:solidFill>
            <a:schemeClr val="lt2"/>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sz="1300">
              <a:highlight>
                <a:srgbClr val="EFEFEF"/>
              </a:highlight>
            </a:endParaRPr>
          </a:p>
        </p:txBody>
      </p:sp>
      <p:sp>
        <p:nvSpPr>
          <p:cNvPr id="381" name="Google Shape;381;p35"/>
          <p:cNvSpPr/>
          <p:nvPr/>
        </p:nvSpPr>
        <p:spPr>
          <a:xfrm>
            <a:off x="7723175" y="2883916"/>
            <a:ext cx="1336500" cy="400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pt-BR" sz="1000">
                <a:highlight>
                  <a:srgbClr val="EFEFEF"/>
                </a:highlight>
              </a:rPr>
              <a:t>Collective knowledge &amp; skills</a:t>
            </a:r>
            <a:endParaRPr sz="1000">
              <a:highlight>
                <a:srgbClr val="EFEFEF"/>
              </a:highlight>
            </a:endParaRPr>
          </a:p>
        </p:txBody>
      </p:sp>
      <p:sp>
        <p:nvSpPr>
          <p:cNvPr id="382" name="Google Shape;382;p35"/>
          <p:cNvSpPr/>
          <p:nvPr/>
        </p:nvSpPr>
        <p:spPr>
          <a:xfrm>
            <a:off x="7723175" y="3396188"/>
            <a:ext cx="1336500" cy="400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pt-BR" sz="1000">
                <a:highlight>
                  <a:srgbClr val="EFEFEF"/>
                </a:highlight>
              </a:rPr>
              <a:t>Planning</a:t>
            </a:r>
            <a:endParaRPr sz="1000">
              <a:highlight>
                <a:srgbClr val="EFEFEF"/>
              </a:highlight>
            </a:endParaRPr>
          </a:p>
        </p:txBody>
      </p:sp>
      <p:sp>
        <p:nvSpPr>
          <p:cNvPr id="383" name="Google Shape;383;p35"/>
          <p:cNvSpPr/>
          <p:nvPr/>
        </p:nvSpPr>
        <p:spPr>
          <a:xfrm>
            <a:off x="7723175" y="1859372"/>
            <a:ext cx="1336500" cy="400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pt-BR" sz="1000">
                <a:highlight>
                  <a:srgbClr val="EFEFEF"/>
                </a:highlight>
              </a:rPr>
              <a:t>Stakeholder engagement</a:t>
            </a:r>
            <a:endParaRPr sz="1000">
              <a:highlight>
                <a:srgbClr val="EFEFEF"/>
              </a:highlight>
            </a:endParaRPr>
          </a:p>
        </p:txBody>
      </p:sp>
      <p:sp>
        <p:nvSpPr>
          <p:cNvPr id="384" name="Google Shape;384;p35"/>
          <p:cNvSpPr/>
          <p:nvPr/>
        </p:nvSpPr>
        <p:spPr>
          <a:xfrm>
            <a:off x="7723175" y="2371644"/>
            <a:ext cx="1336500" cy="400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pt-BR" sz="1000">
                <a:highlight>
                  <a:srgbClr val="EFEFEF"/>
                </a:highlight>
              </a:rPr>
              <a:t>Political legitimacy</a:t>
            </a:r>
            <a:endParaRPr sz="1000">
              <a:highlight>
                <a:srgbClr val="EFEFEF"/>
              </a:highlight>
            </a:endParaRPr>
          </a:p>
        </p:txBody>
      </p:sp>
      <p:sp>
        <p:nvSpPr>
          <p:cNvPr id="385" name="Google Shape;385;p35"/>
          <p:cNvSpPr txBox="1"/>
          <p:nvPr/>
        </p:nvSpPr>
        <p:spPr>
          <a:xfrm>
            <a:off x="375400" y="775025"/>
            <a:ext cx="6196800" cy="13005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Clr>
                <a:schemeClr val="dk1"/>
              </a:buClr>
              <a:buSzPts val="1100"/>
              <a:buFont typeface="Arial"/>
              <a:buNone/>
            </a:pPr>
            <a:r>
              <a:rPr b="1" lang="pt-BR" sz="2000">
                <a:solidFill>
                  <a:schemeClr val="dk1"/>
                </a:solidFill>
                <a:latin typeface="Roboto"/>
                <a:ea typeface="Roboto"/>
                <a:cs typeface="Roboto"/>
                <a:sym typeface="Roboto"/>
              </a:rPr>
              <a:t>Coalition management</a:t>
            </a:r>
            <a:endParaRPr b="1" sz="2000">
              <a:solidFill>
                <a:schemeClr val="dk1"/>
              </a:solidFill>
              <a:latin typeface="Roboto"/>
              <a:ea typeface="Roboto"/>
              <a:cs typeface="Roboto"/>
              <a:sym typeface="Roboto"/>
            </a:endParaRPr>
          </a:p>
          <a:p>
            <a:pPr indent="0" lvl="0" marL="0" rtl="0" algn="l">
              <a:lnSpc>
                <a:spcPct val="115000"/>
              </a:lnSpc>
              <a:spcBef>
                <a:spcPts val="0"/>
              </a:spcBef>
              <a:spcAft>
                <a:spcPts val="0"/>
              </a:spcAft>
              <a:buClr>
                <a:schemeClr val="dk1"/>
              </a:buClr>
              <a:buSzPts val="1100"/>
              <a:buFont typeface="Arial"/>
              <a:buNone/>
            </a:pPr>
            <a:r>
              <a:rPr b="1" i="1" lang="pt-BR" sz="1500">
                <a:solidFill>
                  <a:srgbClr val="934279"/>
                </a:solidFill>
                <a:latin typeface="Roboto"/>
                <a:ea typeface="Roboto"/>
                <a:cs typeface="Roboto"/>
                <a:sym typeface="Roboto"/>
              </a:rPr>
              <a:t>Establish a structured governance for the coalition</a:t>
            </a:r>
            <a:endParaRPr b="1" i="1" sz="1500">
              <a:solidFill>
                <a:srgbClr val="934279"/>
              </a:solidFill>
              <a:latin typeface="Roboto"/>
              <a:ea typeface="Roboto"/>
              <a:cs typeface="Roboto"/>
              <a:sym typeface="Roboto"/>
            </a:endParaRPr>
          </a:p>
          <a:p>
            <a:pPr indent="0" lvl="0" marL="0" rtl="0" algn="l">
              <a:lnSpc>
                <a:spcPct val="115000"/>
              </a:lnSpc>
              <a:spcBef>
                <a:spcPts val="0"/>
              </a:spcBef>
              <a:spcAft>
                <a:spcPts val="0"/>
              </a:spcAft>
              <a:buClr>
                <a:schemeClr val="dk1"/>
              </a:buClr>
              <a:buSzPts val="1100"/>
              <a:buFont typeface="Arial"/>
              <a:buNone/>
            </a:pPr>
            <a:r>
              <a:rPr b="1" i="1" lang="pt-BR" sz="1500">
                <a:solidFill>
                  <a:srgbClr val="934279"/>
                </a:solidFill>
                <a:latin typeface="Roboto"/>
                <a:ea typeface="Roboto"/>
                <a:cs typeface="Roboto"/>
                <a:sym typeface="Roboto"/>
              </a:rPr>
              <a:t>Define roles &amp; responsibilities within members of the coalition</a:t>
            </a:r>
            <a:endParaRPr b="1" i="1" sz="1500">
              <a:solidFill>
                <a:srgbClr val="934279"/>
              </a:solidFill>
              <a:latin typeface="Roboto"/>
              <a:ea typeface="Roboto"/>
              <a:cs typeface="Roboto"/>
              <a:sym typeface="Roboto"/>
            </a:endParaRPr>
          </a:p>
          <a:p>
            <a:pPr indent="0" lvl="0" marL="0" rtl="0" algn="l">
              <a:lnSpc>
                <a:spcPct val="115000"/>
              </a:lnSpc>
              <a:spcBef>
                <a:spcPts val="0"/>
              </a:spcBef>
              <a:spcAft>
                <a:spcPts val="600"/>
              </a:spcAft>
              <a:buClr>
                <a:schemeClr val="dk1"/>
              </a:buClr>
              <a:buSzPts val="1100"/>
              <a:buFont typeface="Arial"/>
              <a:buNone/>
            </a:pPr>
            <a:r>
              <a:rPr b="1" i="1" lang="pt-BR" sz="1500">
                <a:solidFill>
                  <a:srgbClr val="934279"/>
                </a:solidFill>
                <a:latin typeface="Roboto"/>
                <a:ea typeface="Roboto"/>
                <a:cs typeface="Roboto"/>
                <a:sym typeface="Roboto"/>
              </a:rPr>
              <a:t>Create (the right) incentives for the coalition to keep moving forward</a:t>
            </a:r>
            <a:endParaRPr b="1" i="1" sz="1500">
              <a:solidFill>
                <a:srgbClr val="934279"/>
              </a:solidFill>
              <a:latin typeface="Roboto"/>
              <a:ea typeface="Roboto"/>
              <a:cs typeface="Roboto"/>
              <a:sym typeface="Roboto"/>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9" name="Shape 389"/>
        <p:cNvGrpSpPr/>
        <p:nvPr/>
      </p:nvGrpSpPr>
      <p:grpSpPr>
        <a:xfrm>
          <a:off x="0" y="0"/>
          <a:ext cx="0" cy="0"/>
          <a:chOff x="0" y="0"/>
          <a:chExt cx="0" cy="0"/>
        </a:xfrm>
      </p:grpSpPr>
      <p:sp>
        <p:nvSpPr>
          <p:cNvPr id="390" name="Google Shape;390;p36"/>
          <p:cNvSpPr txBox="1"/>
          <p:nvPr/>
        </p:nvSpPr>
        <p:spPr>
          <a:xfrm>
            <a:off x="375400" y="1596800"/>
            <a:ext cx="7197000" cy="2862900"/>
          </a:xfrm>
          <a:prstGeom prst="rect">
            <a:avLst/>
          </a:prstGeom>
          <a:noFill/>
          <a:ln>
            <a:noFill/>
          </a:ln>
        </p:spPr>
        <p:txBody>
          <a:bodyPr anchorCtr="0" anchor="t" bIns="91425" lIns="91425" spcFirstLastPara="1" rIns="91425" wrap="square" tIns="91425">
            <a:spAutoFit/>
          </a:bodyPr>
          <a:lstStyle/>
          <a:p>
            <a:pPr indent="-304800" lvl="0" marL="457200" rtl="0" algn="l">
              <a:lnSpc>
                <a:spcPct val="150000"/>
              </a:lnSpc>
              <a:spcBef>
                <a:spcPts val="0"/>
              </a:spcBef>
              <a:spcAft>
                <a:spcPts val="0"/>
              </a:spcAft>
              <a:buClr>
                <a:schemeClr val="dk1"/>
              </a:buClr>
              <a:buSzPts val="1200"/>
              <a:buFont typeface="Roboto"/>
              <a:buChar char="●"/>
            </a:pPr>
            <a:r>
              <a:rPr lang="pt-BR" sz="1200">
                <a:solidFill>
                  <a:schemeClr val="dk1"/>
                </a:solidFill>
                <a:latin typeface="Roboto"/>
                <a:ea typeface="Roboto"/>
                <a:cs typeface="Roboto"/>
                <a:sym typeface="Roboto"/>
              </a:rPr>
              <a:t>The heaviest work is implementation, give it enough time and have resilience </a:t>
            </a:r>
            <a:endParaRPr sz="1200">
              <a:solidFill>
                <a:schemeClr val="dk1"/>
              </a:solidFill>
              <a:latin typeface="Roboto"/>
              <a:ea typeface="Roboto"/>
              <a:cs typeface="Roboto"/>
              <a:sym typeface="Roboto"/>
            </a:endParaRPr>
          </a:p>
          <a:p>
            <a:pPr indent="-304800" lvl="0" marL="457200" rtl="0" algn="l">
              <a:lnSpc>
                <a:spcPct val="150000"/>
              </a:lnSpc>
              <a:spcBef>
                <a:spcPts val="0"/>
              </a:spcBef>
              <a:spcAft>
                <a:spcPts val="0"/>
              </a:spcAft>
              <a:buClr>
                <a:schemeClr val="dk1"/>
              </a:buClr>
              <a:buSzPts val="1200"/>
              <a:buFont typeface="Roboto"/>
              <a:buChar char="●"/>
            </a:pPr>
            <a:r>
              <a:rPr lang="pt-BR" sz="1200">
                <a:solidFill>
                  <a:schemeClr val="dk1"/>
                </a:solidFill>
                <a:latin typeface="Roboto"/>
                <a:ea typeface="Roboto"/>
                <a:cs typeface="Roboto"/>
                <a:sym typeface="Roboto"/>
              </a:rPr>
              <a:t>Keep engaged: </a:t>
            </a:r>
            <a:endParaRPr sz="1200">
              <a:solidFill>
                <a:schemeClr val="dk1"/>
              </a:solidFill>
              <a:latin typeface="Roboto"/>
              <a:ea typeface="Roboto"/>
              <a:cs typeface="Roboto"/>
              <a:sym typeface="Roboto"/>
            </a:endParaRPr>
          </a:p>
          <a:p>
            <a:pPr indent="-304800" lvl="1" marL="914400" rtl="0" algn="l">
              <a:lnSpc>
                <a:spcPct val="150000"/>
              </a:lnSpc>
              <a:spcBef>
                <a:spcPts val="0"/>
              </a:spcBef>
              <a:spcAft>
                <a:spcPts val="0"/>
              </a:spcAft>
              <a:buClr>
                <a:schemeClr val="dk1"/>
              </a:buClr>
              <a:buSzPts val="1200"/>
              <a:buFont typeface="Roboto"/>
              <a:buChar char="○"/>
            </a:pPr>
            <a:r>
              <a:rPr lang="pt-BR" sz="1200">
                <a:solidFill>
                  <a:schemeClr val="dk1"/>
                </a:solidFill>
                <a:latin typeface="Roboto"/>
                <a:ea typeface="Roboto"/>
                <a:cs typeface="Roboto"/>
                <a:sym typeface="Roboto"/>
              </a:rPr>
              <a:t>Coalition members – this is hard work</a:t>
            </a:r>
            <a:endParaRPr sz="1200">
              <a:solidFill>
                <a:schemeClr val="dk1"/>
              </a:solidFill>
              <a:latin typeface="Roboto"/>
              <a:ea typeface="Roboto"/>
              <a:cs typeface="Roboto"/>
              <a:sym typeface="Roboto"/>
            </a:endParaRPr>
          </a:p>
          <a:p>
            <a:pPr indent="-304800" lvl="1" marL="914400" rtl="0" algn="l">
              <a:lnSpc>
                <a:spcPct val="150000"/>
              </a:lnSpc>
              <a:spcBef>
                <a:spcPts val="0"/>
              </a:spcBef>
              <a:spcAft>
                <a:spcPts val="0"/>
              </a:spcAft>
              <a:buClr>
                <a:schemeClr val="dk1"/>
              </a:buClr>
              <a:buSzPts val="1200"/>
              <a:buFont typeface="Roboto"/>
              <a:buChar char="○"/>
            </a:pPr>
            <a:r>
              <a:rPr lang="pt-BR" sz="1200">
                <a:solidFill>
                  <a:schemeClr val="dk1"/>
                </a:solidFill>
                <a:latin typeface="Roboto"/>
                <a:ea typeface="Roboto"/>
                <a:cs typeface="Roboto"/>
                <a:sym typeface="Roboto"/>
              </a:rPr>
              <a:t>Stakeholders</a:t>
            </a:r>
            <a:endParaRPr sz="1200">
              <a:solidFill>
                <a:schemeClr val="dk1"/>
              </a:solidFill>
              <a:latin typeface="Roboto"/>
              <a:ea typeface="Roboto"/>
              <a:cs typeface="Roboto"/>
              <a:sym typeface="Roboto"/>
            </a:endParaRPr>
          </a:p>
          <a:p>
            <a:pPr indent="-304800" lvl="1" marL="914400" rtl="0" algn="l">
              <a:lnSpc>
                <a:spcPct val="150000"/>
              </a:lnSpc>
              <a:spcBef>
                <a:spcPts val="0"/>
              </a:spcBef>
              <a:spcAft>
                <a:spcPts val="0"/>
              </a:spcAft>
              <a:buClr>
                <a:schemeClr val="dk1"/>
              </a:buClr>
              <a:buSzPts val="1200"/>
              <a:buFont typeface="Roboto"/>
              <a:buChar char="○"/>
            </a:pPr>
            <a:r>
              <a:rPr lang="pt-BR" sz="1200">
                <a:solidFill>
                  <a:schemeClr val="dk1"/>
                </a:solidFill>
                <a:latin typeface="Roboto"/>
                <a:ea typeface="Roboto"/>
                <a:cs typeface="Roboto"/>
                <a:sym typeface="Roboto"/>
              </a:rPr>
              <a:t>Political stakeholders throughout the political cycles</a:t>
            </a:r>
            <a:endParaRPr sz="1200">
              <a:solidFill>
                <a:schemeClr val="dk1"/>
              </a:solidFill>
              <a:latin typeface="Roboto"/>
              <a:ea typeface="Roboto"/>
              <a:cs typeface="Roboto"/>
              <a:sym typeface="Roboto"/>
            </a:endParaRPr>
          </a:p>
          <a:p>
            <a:pPr indent="-304800" lvl="0" marL="457200" rtl="0" algn="l">
              <a:lnSpc>
                <a:spcPct val="150000"/>
              </a:lnSpc>
              <a:spcBef>
                <a:spcPts val="0"/>
              </a:spcBef>
              <a:spcAft>
                <a:spcPts val="0"/>
              </a:spcAft>
              <a:buClr>
                <a:schemeClr val="dk1"/>
              </a:buClr>
              <a:buSzPts val="1200"/>
              <a:buFont typeface="Roboto"/>
              <a:buChar char="●"/>
            </a:pPr>
            <a:r>
              <a:rPr lang="pt-BR" sz="1200">
                <a:solidFill>
                  <a:schemeClr val="dk1"/>
                </a:solidFill>
                <a:latin typeface="Roboto"/>
                <a:ea typeface="Roboto"/>
                <a:cs typeface="Roboto"/>
                <a:sym typeface="Roboto"/>
              </a:rPr>
              <a:t>Create strategies to be able to survive political change</a:t>
            </a:r>
            <a:endParaRPr sz="1200">
              <a:solidFill>
                <a:schemeClr val="dk1"/>
              </a:solidFill>
              <a:latin typeface="Roboto"/>
              <a:ea typeface="Roboto"/>
              <a:cs typeface="Roboto"/>
              <a:sym typeface="Roboto"/>
            </a:endParaRPr>
          </a:p>
          <a:p>
            <a:pPr indent="-304800" lvl="0" marL="457200" rtl="0" algn="l">
              <a:lnSpc>
                <a:spcPct val="150000"/>
              </a:lnSpc>
              <a:spcBef>
                <a:spcPts val="0"/>
              </a:spcBef>
              <a:spcAft>
                <a:spcPts val="0"/>
              </a:spcAft>
              <a:buClr>
                <a:schemeClr val="dk1"/>
              </a:buClr>
              <a:buSzPts val="1200"/>
              <a:buFont typeface="Roboto"/>
              <a:buChar char="●"/>
            </a:pPr>
            <a:r>
              <a:rPr lang="pt-BR" sz="1200">
                <a:solidFill>
                  <a:schemeClr val="dk1"/>
                </a:solidFill>
                <a:latin typeface="Roboto"/>
                <a:ea typeface="Roboto"/>
                <a:cs typeface="Roboto"/>
                <a:sym typeface="Roboto"/>
              </a:rPr>
              <a:t>Use lessons and tendencies for the future to adjust and improve plan (be one step ahead!)</a:t>
            </a:r>
            <a:endParaRPr sz="1200">
              <a:solidFill>
                <a:schemeClr val="dk1"/>
              </a:solidFill>
              <a:latin typeface="Roboto"/>
              <a:ea typeface="Roboto"/>
              <a:cs typeface="Roboto"/>
              <a:sym typeface="Roboto"/>
            </a:endParaRPr>
          </a:p>
          <a:p>
            <a:pPr indent="-304800" lvl="0" marL="457200" rtl="0" algn="l">
              <a:lnSpc>
                <a:spcPct val="150000"/>
              </a:lnSpc>
              <a:spcBef>
                <a:spcPts val="0"/>
              </a:spcBef>
              <a:spcAft>
                <a:spcPts val="0"/>
              </a:spcAft>
              <a:buClr>
                <a:schemeClr val="dk1"/>
              </a:buClr>
              <a:buSzPts val="1200"/>
              <a:buFont typeface="Roboto"/>
              <a:buChar char="●"/>
            </a:pPr>
            <a:r>
              <a:rPr lang="pt-BR" sz="1200">
                <a:solidFill>
                  <a:schemeClr val="dk1"/>
                </a:solidFill>
                <a:latin typeface="Roboto"/>
                <a:ea typeface="Roboto"/>
                <a:cs typeface="Roboto"/>
                <a:sym typeface="Roboto"/>
              </a:rPr>
              <a:t>Once government is involved in creating programmes and policies, it will fund them</a:t>
            </a:r>
            <a:endParaRPr sz="1200">
              <a:solidFill>
                <a:schemeClr val="dk1"/>
              </a:solidFill>
              <a:latin typeface="Roboto"/>
              <a:ea typeface="Roboto"/>
              <a:cs typeface="Roboto"/>
              <a:sym typeface="Roboto"/>
            </a:endParaRPr>
          </a:p>
          <a:p>
            <a:pPr indent="-304800" lvl="0" marL="457200" rtl="0" algn="l">
              <a:lnSpc>
                <a:spcPct val="150000"/>
              </a:lnSpc>
              <a:spcBef>
                <a:spcPts val="0"/>
              </a:spcBef>
              <a:spcAft>
                <a:spcPts val="0"/>
              </a:spcAft>
              <a:buClr>
                <a:schemeClr val="dk1"/>
              </a:buClr>
              <a:buSzPts val="1200"/>
              <a:buFont typeface="Roboto"/>
              <a:buChar char="●"/>
            </a:pPr>
            <a:r>
              <a:rPr lang="pt-BR" sz="1200">
                <a:solidFill>
                  <a:schemeClr val="dk1"/>
                </a:solidFill>
                <a:latin typeface="Roboto"/>
                <a:ea typeface="Roboto"/>
                <a:cs typeface="Roboto"/>
                <a:sym typeface="Roboto"/>
              </a:rPr>
              <a:t>Use assessments to track progress and generate evidence </a:t>
            </a:r>
            <a:endParaRPr sz="1200">
              <a:solidFill>
                <a:schemeClr val="dk1"/>
              </a:solidFill>
              <a:latin typeface="Roboto"/>
              <a:ea typeface="Roboto"/>
              <a:cs typeface="Roboto"/>
              <a:sym typeface="Roboto"/>
            </a:endParaRPr>
          </a:p>
          <a:p>
            <a:pPr indent="-304800" lvl="0" marL="457200" rtl="0" algn="l">
              <a:lnSpc>
                <a:spcPct val="150000"/>
              </a:lnSpc>
              <a:spcBef>
                <a:spcPts val="0"/>
              </a:spcBef>
              <a:spcAft>
                <a:spcPts val="0"/>
              </a:spcAft>
              <a:buClr>
                <a:schemeClr val="dk1"/>
              </a:buClr>
              <a:buSzPts val="1200"/>
              <a:buFont typeface="Roboto"/>
              <a:buChar char="●"/>
            </a:pPr>
            <a:r>
              <a:rPr lang="pt-BR" sz="1200">
                <a:solidFill>
                  <a:schemeClr val="dk1"/>
                </a:solidFill>
                <a:latin typeface="Roboto"/>
                <a:ea typeface="Roboto"/>
                <a:cs typeface="Roboto"/>
                <a:sym typeface="Roboto"/>
              </a:rPr>
              <a:t>Change the legal framework to ensure sustainability of the changes</a:t>
            </a:r>
            <a:endParaRPr sz="1200">
              <a:solidFill>
                <a:schemeClr val="dk1"/>
              </a:solidFill>
              <a:latin typeface="Roboto"/>
              <a:ea typeface="Roboto"/>
              <a:cs typeface="Roboto"/>
              <a:sym typeface="Roboto"/>
            </a:endParaRPr>
          </a:p>
        </p:txBody>
      </p:sp>
      <p:cxnSp>
        <p:nvCxnSpPr>
          <p:cNvPr id="391" name="Google Shape;391;p36"/>
          <p:cNvCxnSpPr/>
          <p:nvPr/>
        </p:nvCxnSpPr>
        <p:spPr>
          <a:xfrm flipH="1" rot="10800000">
            <a:off x="0" y="575950"/>
            <a:ext cx="2174700" cy="2400"/>
          </a:xfrm>
          <a:prstGeom prst="straightConnector1">
            <a:avLst/>
          </a:prstGeom>
          <a:noFill/>
          <a:ln cap="flat" cmpd="sng" w="9525">
            <a:solidFill>
              <a:srgbClr val="934279"/>
            </a:solidFill>
            <a:prstDash val="solid"/>
            <a:round/>
            <a:headEnd len="med" w="med" type="none"/>
            <a:tailEnd len="med" w="med" type="none"/>
          </a:ln>
        </p:spPr>
      </p:cxnSp>
      <p:sp>
        <p:nvSpPr>
          <p:cNvPr id="392" name="Google Shape;392;p36"/>
          <p:cNvSpPr/>
          <p:nvPr/>
        </p:nvSpPr>
        <p:spPr>
          <a:xfrm>
            <a:off x="8145875" y="789344"/>
            <a:ext cx="491100" cy="491100"/>
          </a:xfrm>
          <a:prstGeom prst="ellipse">
            <a:avLst/>
          </a:prstGeom>
          <a:solidFill>
            <a:schemeClr val="lt2"/>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sz="1300">
              <a:highlight>
                <a:srgbClr val="EFEFEF"/>
              </a:highlight>
            </a:endParaRPr>
          </a:p>
        </p:txBody>
      </p:sp>
      <p:sp>
        <p:nvSpPr>
          <p:cNvPr id="393" name="Google Shape;393;p36"/>
          <p:cNvSpPr/>
          <p:nvPr/>
        </p:nvSpPr>
        <p:spPr>
          <a:xfrm>
            <a:off x="8145875" y="1301626"/>
            <a:ext cx="491100" cy="491100"/>
          </a:xfrm>
          <a:prstGeom prst="ellipse">
            <a:avLst/>
          </a:prstGeom>
          <a:solidFill>
            <a:schemeClr val="lt2"/>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sz="1300">
              <a:highlight>
                <a:srgbClr val="EFEFEF"/>
              </a:highlight>
            </a:endParaRPr>
          </a:p>
        </p:txBody>
      </p:sp>
      <p:sp>
        <p:nvSpPr>
          <p:cNvPr id="394" name="Google Shape;394;p36"/>
          <p:cNvSpPr/>
          <p:nvPr/>
        </p:nvSpPr>
        <p:spPr>
          <a:xfrm>
            <a:off x="8145875" y="3863036"/>
            <a:ext cx="491100" cy="491100"/>
          </a:xfrm>
          <a:prstGeom prst="ellipse">
            <a:avLst/>
          </a:prstGeom>
          <a:solidFill>
            <a:schemeClr val="lt2"/>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sz="1300">
              <a:highlight>
                <a:srgbClr val="EFEFEF"/>
              </a:highlight>
            </a:endParaRPr>
          </a:p>
        </p:txBody>
      </p:sp>
      <p:sp>
        <p:nvSpPr>
          <p:cNvPr id="395" name="Google Shape;395;p36"/>
          <p:cNvSpPr/>
          <p:nvPr/>
        </p:nvSpPr>
        <p:spPr>
          <a:xfrm>
            <a:off x="8145875" y="4375318"/>
            <a:ext cx="491100" cy="491100"/>
          </a:xfrm>
          <a:prstGeom prst="ellipse">
            <a:avLst/>
          </a:prstGeom>
          <a:solidFill>
            <a:srgbClr val="934279"/>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sz="1300">
              <a:highlight>
                <a:srgbClr val="EFEFEF"/>
              </a:highlight>
            </a:endParaRPr>
          </a:p>
        </p:txBody>
      </p:sp>
      <p:sp>
        <p:nvSpPr>
          <p:cNvPr id="396" name="Google Shape;396;p36"/>
          <p:cNvSpPr/>
          <p:nvPr/>
        </p:nvSpPr>
        <p:spPr>
          <a:xfrm>
            <a:off x="8145875" y="277063"/>
            <a:ext cx="491100" cy="491100"/>
          </a:xfrm>
          <a:prstGeom prst="ellipse">
            <a:avLst/>
          </a:prstGeom>
          <a:solidFill>
            <a:schemeClr val="lt2"/>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sz="1300">
              <a:highlight>
                <a:srgbClr val="EFEFEF"/>
              </a:highlight>
            </a:endParaRPr>
          </a:p>
        </p:txBody>
      </p:sp>
      <p:sp>
        <p:nvSpPr>
          <p:cNvPr id="397" name="Google Shape;397;p36"/>
          <p:cNvSpPr/>
          <p:nvPr/>
        </p:nvSpPr>
        <p:spPr>
          <a:xfrm>
            <a:off x="7752725" y="825522"/>
            <a:ext cx="1277400" cy="400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pt-BR" sz="1000">
                <a:highlight>
                  <a:srgbClr val="EFEFEF"/>
                </a:highlight>
              </a:rPr>
              <a:t>Trust building</a:t>
            </a:r>
            <a:endParaRPr sz="1000">
              <a:highlight>
                <a:srgbClr val="EFEFEF"/>
              </a:highlight>
            </a:endParaRPr>
          </a:p>
        </p:txBody>
      </p:sp>
      <p:sp>
        <p:nvSpPr>
          <p:cNvPr id="398" name="Google Shape;398;p36"/>
          <p:cNvSpPr/>
          <p:nvPr/>
        </p:nvSpPr>
        <p:spPr>
          <a:xfrm>
            <a:off x="7752725" y="1340894"/>
            <a:ext cx="1277400" cy="400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pt-BR" sz="1000">
                <a:highlight>
                  <a:srgbClr val="EFEFEF"/>
                </a:highlight>
              </a:rPr>
              <a:t>Shared goals and narratives</a:t>
            </a:r>
            <a:endParaRPr sz="1000">
              <a:highlight>
                <a:srgbClr val="EFEFEF"/>
              </a:highlight>
            </a:endParaRPr>
          </a:p>
        </p:txBody>
      </p:sp>
      <p:sp>
        <p:nvSpPr>
          <p:cNvPr id="399" name="Google Shape;399;p36"/>
          <p:cNvSpPr/>
          <p:nvPr/>
        </p:nvSpPr>
        <p:spPr>
          <a:xfrm>
            <a:off x="7723175" y="3917753"/>
            <a:ext cx="1336500" cy="400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pt-BR" sz="1000">
                <a:highlight>
                  <a:srgbClr val="EFEFEF"/>
                </a:highlight>
              </a:rPr>
              <a:t>Coalition management</a:t>
            </a:r>
            <a:endParaRPr sz="1000">
              <a:highlight>
                <a:srgbClr val="EFEFEF"/>
              </a:highlight>
            </a:endParaRPr>
          </a:p>
        </p:txBody>
      </p:sp>
      <p:sp>
        <p:nvSpPr>
          <p:cNvPr id="400" name="Google Shape;400;p36"/>
          <p:cNvSpPr/>
          <p:nvPr/>
        </p:nvSpPr>
        <p:spPr>
          <a:xfrm>
            <a:off x="7723175" y="4414575"/>
            <a:ext cx="1336500" cy="400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pt-BR" sz="1000">
                <a:solidFill>
                  <a:srgbClr val="FFFFFF"/>
                </a:solidFill>
                <a:highlight>
                  <a:srgbClr val="934279"/>
                </a:highlight>
              </a:rPr>
              <a:t>Implementation &amp; sustainability</a:t>
            </a:r>
            <a:endParaRPr sz="1000">
              <a:highlight>
                <a:srgbClr val="EFEFEF"/>
              </a:highlight>
            </a:endParaRPr>
          </a:p>
        </p:txBody>
      </p:sp>
      <p:sp>
        <p:nvSpPr>
          <p:cNvPr id="401" name="Google Shape;401;p36"/>
          <p:cNvSpPr/>
          <p:nvPr/>
        </p:nvSpPr>
        <p:spPr>
          <a:xfrm>
            <a:off x="7752725" y="328700"/>
            <a:ext cx="1277400" cy="4002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lang="pt-BR" sz="1000">
                <a:highlight>
                  <a:srgbClr val="EFEFEF"/>
                </a:highlight>
              </a:rPr>
              <a:t>Composition and space for all</a:t>
            </a:r>
            <a:endParaRPr sz="1000">
              <a:highlight>
                <a:srgbClr val="EFEFEF"/>
              </a:highlight>
            </a:endParaRPr>
          </a:p>
        </p:txBody>
      </p:sp>
      <p:sp>
        <p:nvSpPr>
          <p:cNvPr id="402" name="Google Shape;402;p36"/>
          <p:cNvSpPr txBox="1"/>
          <p:nvPr/>
        </p:nvSpPr>
        <p:spPr>
          <a:xfrm>
            <a:off x="120025" y="105675"/>
            <a:ext cx="74523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pt-BR">
                <a:solidFill>
                  <a:srgbClr val="595959"/>
                </a:solidFill>
                <a:latin typeface="Roboto"/>
                <a:ea typeface="Roboto"/>
                <a:cs typeface="Roboto"/>
                <a:sym typeface="Roboto"/>
              </a:rPr>
              <a:t>GUIDING PREMISES FOR BUILDING NATIONAL COALITIONS FOR EDUCATION REFORMS </a:t>
            </a:r>
            <a:endParaRPr b="1">
              <a:solidFill>
                <a:srgbClr val="595959"/>
              </a:solidFill>
              <a:latin typeface="Roboto"/>
              <a:ea typeface="Roboto"/>
              <a:cs typeface="Roboto"/>
              <a:sym typeface="Roboto"/>
            </a:endParaRPr>
          </a:p>
        </p:txBody>
      </p:sp>
      <p:sp>
        <p:nvSpPr>
          <p:cNvPr id="403" name="Google Shape;403;p36"/>
          <p:cNvSpPr/>
          <p:nvPr/>
        </p:nvSpPr>
        <p:spPr>
          <a:xfrm>
            <a:off x="8145875" y="1813908"/>
            <a:ext cx="491100" cy="491100"/>
          </a:xfrm>
          <a:prstGeom prst="ellipse">
            <a:avLst/>
          </a:prstGeom>
          <a:solidFill>
            <a:schemeClr val="lt2"/>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sz="1300">
              <a:highlight>
                <a:srgbClr val="EFEFEF"/>
              </a:highlight>
            </a:endParaRPr>
          </a:p>
        </p:txBody>
      </p:sp>
      <p:sp>
        <p:nvSpPr>
          <p:cNvPr id="404" name="Google Shape;404;p36"/>
          <p:cNvSpPr/>
          <p:nvPr/>
        </p:nvSpPr>
        <p:spPr>
          <a:xfrm>
            <a:off x="8145875" y="2326190"/>
            <a:ext cx="491100" cy="491100"/>
          </a:xfrm>
          <a:prstGeom prst="ellipse">
            <a:avLst/>
          </a:prstGeom>
          <a:solidFill>
            <a:schemeClr val="lt2"/>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sz="1300">
              <a:highlight>
                <a:srgbClr val="EFEFEF"/>
              </a:highlight>
            </a:endParaRPr>
          </a:p>
        </p:txBody>
      </p:sp>
      <p:sp>
        <p:nvSpPr>
          <p:cNvPr id="405" name="Google Shape;405;p36"/>
          <p:cNvSpPr/>
          <p:nvPr/>
        </p:nvSpPr>
        <p:spPr>
          <a:xfrm>
            <a:off x="8145875" y="2838472"/>
            <a:ext cx="491100" cy="491100"/>
          </a:xfrm>
          <a:prstGeom prst="ellipse">
            <a:avLst/>
          </a:prstGeom>
          <a:solidFill>
            <a:schemeClr val="lt2"/>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sz="1300">
              <a:highlight>
                <a:srgbClr val="EFEFEF"/>
              </a:highlight>
            </a:endParaRPr>
          </a:p>
        </p:txBody>
      </p:sp>
      <p:sp>
        <p:nvSpPr>
          <p:cNvPr id="406" name="Google Shape;406;p36"/>
          <p:cNvSpPr/>
          <p:nvPr/>
        </p:nvSpPr>
        <p:spPr>
          <a:xfrm>
            <a:off x="8145875" y="3350754"/>
            <a:ext cx="491100" cy="491100"/>
          </a:xfrm>
          <a:prstGeom prst="ellipse">
            <a:avLst/>
          </a:prstGeom>
          <a:solidFill>
            <a:schemeClr val="lt2"/>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sz="1300">
              <a:highlight>
                <a:srgbClr val="EFEFEF"/>
              </a:highlight>
            </a:endParaRPr>
          </a:p>
        </p:txBody>
      </p:sp>
      <p:sp>
        <p:nvSpPr>
          <p:cNvPr id="407" name="Google Shape;407;p36"/>
          <p:cNvSpPr/>
          <p:nvPr/>
        </p:nvSpPr>
        <p:spPr>
          <a:xfrm>
            <a:off x="7723175" y="2883916"/>
            <a:ext cx="1336500" cy="400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pt-BR" sz="1000">
                <a:highlight>
                  <a:srgbClr val="EFEFEF"/>
                </a:highlight>
              </a:rPr>
              <a:t>Collective knowledge &amp; skills</a:t>
            </a:r>
            <a:endParaRPr sz="1000">
              <a:highlight>
                <a:srgbClr val="EFEFEF"/>
              </a:highlight>
            </a:endParaRPr>
          </a:p>
        </p:txBody>
      </p:sp>
      <p:sp>
        <p:nvSpPr>
          <p:cNvPr id="408" name="Google Shape;408;p36"/>
          <p:cNvSpPr/>
          <p:nvPr/>
        </p:nvSpPr>
        <p:spPr>
          <a:xfrm>
            <a:off x="7723175" y="3396188"/>
            <a:ext cx="1336500" cy="400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pt-BR" sz="1000">
                <a:highlight>
                  <a:srgbClr val="EFEFEF"/>
                </a:highlight>
              </a:rPr>
              <a:t>Planning</a:t>
            </a:r>
            <a:endParaRPr sz="1000">
              <a:highlight>
                <a:srgbClr val="EFEFEF"/>
              </a:highlight>
            </a:endParaRPr>
          </a:p>
        </p:txBody>
      </p:sp>
      <p:sp>
        <p:nvSpPr>
          <p:cNvPr id="409" name="Google Shape;409;p36"/>
          <p:cNvSpPr/>
          <p:nvPr/>
        </p:nvSpPr>
        <p:spPr>
          <a:xfrm>
            <a:off x="7723175" y="1859372"/>
            <a:ext cx="1336500" cy="400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pt-BR" sz="1000">
                <a:highlight>
                  <a:srgbClr val="EFEFEF"/>
                </a:highlight>
              </a:rPr>
              <a:t>Stakeholder engagement</a:t>
            </a:r>
            <a:endParaRPr sz="1000">
              <a:highlight>
                <a:srgbClr val="EFEFEF"/>
              </a:highlight>
            </a:endParaRPr>
          </a:p>
        </p:txBody>
      </p:sp>
      <p:sp>
        <p:nvSpPr>
          <p:cNvPr id="410" name="Google Shape;410;p36"/>
          <p:cNvSpPr/>
          <p:nvPr/>
        </p:nvSpPr>
        <p:spPr>
          <a:xfrm>
            <a:off x="7723175" y="2371644"/>
            <a:ext cx="1336500" cy="400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pt-BR" sz="1000">
                <a:highlight>
                  <a:srgbClr val="EFEFEF"/>
                </a:highlight>
              </a:rPr>
              <a:t>Political legitimacy</a:t>
            </a:r>
            <a:endParaRPr sz="1000">
              <a:highlight>
                <a:srgbClr val="EFEFEF"/>
              </a:highlight>
            </a:endParaRPr>
          </a:p>
        </p:txBody>
      </p:sp>
      <p:sp>
        <p:nvSpPr>
          <p:cNvPr id="411" name="Google Shape;411;p36"/>
          <p:cNvSpPr txBox="1"/>
          <p:nvPr/>
        </p:nvSpPr>
        <p:spPr>
          <a:xfrm>
            <a:off x="375400" y="775025"/>
            <a:ext cx="6971700" cy="7695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Clr>
                <a:schemeClr val="dk1"/>
              </a:buClr>
              <a:buSzPts val="1100"/>
              <a:buFont typeface="Arial"/>
              <a:buNone/>
            </a:pPr>
            <a:r>
              <a:rPr b="1" lang="pt-BR" sz="2000">
                <a:solidFill>
                  <a:schemeClr val="dk1"/>
                </a:solidFill>
                <a:latin typeface="Roboto"/>
                <a:ea typeface="Roboto"/>
                <a:cs typeface="Roboto"/>
                <a:sym typeface="Roboto"/>
              </a:rPr>
              <a:t>Reform implementation &amp; sustainability</a:t>
            </a:r>
            <a:endParaRPr b="1" sz="2000">
              <a:solidFill>
                <a:schemeClr val="dk1"/>
              </a:solidFill>
              <a:latin typeface="Roboto"/>
              <a:ea typeface="Roboto"/>
              <a:cs typeface="Roboto"/>
              <a:sym typeface="Roboto"/>
            </a:endParaRPr>
          </a:p>
          <a:p>
            <a:pPr indent="0" lvl="0" marL="0" rtl="0" algn="l">
              <a:lnSpc>
                <a:spcPct val="115000"/>
              </a:lnSpc>
              <a:spcBef>
                <a:spcPts val="0"/>
              </a:spcBef>
              <a:spcAft>
                <a:spcPts val="600"/>
              </a:spcAft>
              <a:buClr>
                <a:schemeClr val="dk1"/>
              </a:buClr>
              <a:buSzPts val="1100"/>
              <a:buFont typeface="Arial"/>
              <a:buNone/>
            </a:pPr>
            <a:r>
              <a:rPr b="1" i="1" lang="pt-BR" sz="1500">
                <a:solidFill>
                  <a:srgbClr val="934279"/>
                </a:solidFill>
                <a:latin typeface="Roboto"/>
                <a:ea typeface="Roboto"/>
                <a:cs typeface="Roboto"/>
                <a:sym typeface="Roboto"/>
              </a:rPr>
              <a:t>Implement reforms, tracking learning progress (and know it will take a while)</a:t>
            </a:r>
            <a:endParaRPr b="1" i="1" sz="1500">
              <a:solidFill>
                <a:srgbClr val="934279"/>
              </a:solidFill>
              <a:latin typeface="Roboto"/>
              <a:ea typeface="Roboto"/>
              <a:cs typeface="Roboto"/>
              <a:sym typeface="Roboto"/>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5" name="Shape 415"/>
        <p:cNvGrpSpPr/>
        <p:nvPr/>
      </p:nvGrpSpPr>
      <p:grpSpPr>
        <a:xfrm>
          <a:off x="0" y="0"/>
          <a:ext cx="0" cy="0"/>
          <a:chOff x="0" y="0"/>
          <a:chExt cx="0" cy="0"/>
        </a:xfrm>
      </p:grpSpPr>
      <p:cxnSp>
        <p:nvCxnSpPr>
          <p:cNvPr id="416" name="Google Shape;416;p37"/>
          <p:cNvCxnSpPr/>
          <p:nvPr/>
        </p:nvCxnSpPr>
        <p:spPr>
          <a:xfrm flipH="1" rot="10800000">
            <a:off x="0" y="575950"/>
            <a:ext cx="2174700" cy="2400"/>
          </a:xfrm>
          <a:prstGeom prst="straightConnector1">
            <a:avLst/>
          </a:prstGeom>
          <a:noFill/>
          <a:ln cap="flat" cmpd="sng" w="9525">
            <a:solidFill>
              <a:srgbClr val="934279"/>
            </a:solidFill>
            <a:prstDash val="solid"/>
            <a:round/>
            <a:headEnd len="med" w="med" type="none"/>
            <a:tailEnd len="med" w="med" type="none"/>
          </a:ln>
        </p:spPr>
      </p:cxnSp>
      <p:sp>
        <p:nvSpPr>
          <p:cNvPr id="417" name="Google Shape;417;p37"/>
          <p:cNvSpPr txBox="1"/>
          <p:nvPr/>
        </p:nvSpPr>
        <p:spPr>
          <a:xfrm>
            <a:off x="120025" y="105675"/>
            <a:ext cx="74523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pt-BR">
                <a:solidFill>
                  <a:srgbClr val="595959"/>
                </a:solidFill>
                <a:latin typeface="Roboto"/>
                <a:ea typeface="Roboto"/>
                <a:cs typeface="Roboto"/>
                <a:sym typeface="Roboto"/>
              </a:rPr>
              <a:t>LOOKING AHEAD </a:t>
            </a:r>
            <a:endParaRPr b="1">
              <a:solidFill>
                <a:srgbClr val="595959"/>
              </a:solidFill>
              <a:latin typeface="Roboto"/>
              <a:ea typeface="Roboto"/>
              <a:cs typeface="Roboto"/>
              <a:sym typeface="Roboto"/>
            </a:endParaRPr>
          </a:p>
        </p:txBody>
      </p:sp>
      <p:sp>
        <p:nvSpPr>
          <p:cNvPr id="418" name="Google Shape;418;p37"/>
          <p:cNvSpPr/>
          <p:nvPr/>
        </p:nvSpPr>
        <p:spPr>
          <a:xfrm>
            <a:off x="940100" y="2478374"/>
            <a:ext cx="2226000" cy="1286100"/>
          </a:xfrm>
          <a:prstGeom prst="rect">
            <a:avLst/>
          </a:prstGeom>
          <a:solidFill>
            <a:srgbClr val="BEE5E9"/>
          </a:solidFill>
          <a:ln>
            <a:noFill/>
          </a:ln>
          <a:effectLst>
            <a:outerShdw blurRad="57150" rotWithShape="0" algn="bl" dir="5400000" dist="19050">
              <a:srgbClr val="000000"/>
            </a:outerShdw>
          </a:effectLst>
        </p:spPr>
        <p:txBody>
          <a:bodyPr anchorCtr="0" anchor="ctr" bIns="36000" lIns="180000" spcFirstLastPara="1" rIns="180000" wrap="square" tIns="36000">
            <a:noAutofit/>
          </a:bodyPr>
          <a:lstStyle/>
          <a:p>
            <a:pPr indent="0" lvl="0" marL="0" marR="0" rtl="0" algn="ctr">
              <a:lnSpc>
                <a:spcPct val="115000"/>
              </a:lnSpc>
              <a:spcBef>
                <a:spcPts val="0"/>
              </a:spcBef>
              <a:spcAft>
                <a:spcPts val="0"/>
              </a:spcAft>
              <a:buNone/>
            </a:pPr>
            <a:r>
              <a:rPr b="1" i="1" lang="pt-BR">
                <a:latin typeface="Roboto"/>
                <a:ea typeface="Roboto"/>
                <a:cs typeface="Roboto"/>
                <a:sym typeface="Roboto"/>
              </a:rPr>
              <a:t>COALITIONS IN PAKISTAN AND KENYA </a:t>
            </a:r>
            <a:endParaRPr sz="1100" u="none" cap="none" strike="noStrike">
              <a:latin typeface="Roboto"/>
              <a:ea typeface="Roboto"/>
              <a:cs typeface="Roboto"/>
              <a:sym typeface="Roboto"/>
            </a:endParaRPr>
          </a:p>
        </p:txBody>
      </p:sp>
      <p:sp>
        <p:nvSpPr>
          <p:cNvPr id="419" name="Google Shape;419;p37"/>
          <p:cNvSpPr/>
          <p:nvPr/>
        </p:nvSpPr>
        <p:spPr>
          <a:xfrm>
            <a:off x="3459000" y="2478349"/>
            <a:ext cx="2226000" cy="1286100"/>
          </a:xfrm>
          <a:prstGeom prst="rect">
            <a:avLst/>
          </a:prstGeom>
          <a:solidFill>
            <a:srgbClr val="934279"/>
          </a:solidFill>
          <a:ln>
            <a:noFill/>
          </a:ln>
          <a:effectLst>
            <a:outerShdw blurRad="57150" rotWithShape="0" algn="bl" dir="5400000" dist="19050">
              <a:srgbClr val="000000"/>
            </a:outerShdw>
          </a:effectLst>
        </p:spPr>
        <p:txBody>
          <a:bodyPr anchorCtr="0" anchor="ctr" bIns="36000" lIns="36000" spcFirstLastPara="1" rIns="36000" wrap="square" tIns="36000">
            <a:noAutofit/>
          </a:bodyPr>
          <a:lstStyle/>
          <a:p>
            <a:pPr indent="0" lvl="0" marL="0" marR="0" rtl="0" algn="ctr">
              <a:lnSpc>
                <a:spcPct val="115000"/>
              </a:lnSpc>
              <a:spcBef>
                <a:spcPts val="0"/>
              </a:spcBef>
              <a:spcAft>
                <a:spcPts val="0"/>
              </a:spcAft>
              <a:buNone/>
            </a:pPr>
            <a:r>
              <a:rPr b="1" i="1" lang="pt-BR">
                <a:solidFill>
                  <a:srgbClr val="FFFFFF"/>
                </a:solidFill>
                <a:latin typeface="Roboto"/>
                <a:ea typeface="Roboto"/>
                <a:cs typeface="Roboto"/>
                <a:sym typeface="Roboto"/>
              </a:rPr>
              <a:t>TRANSNATIONAL NETWORK</a:t>
            </a:r>
            <a:endParaRPr sz="1100" u="none" cap="none" strike="noStrike">
              <a:solidFill>
                <a:srgbClr val="FFFFFF"/>
              </a:solidFill>
              <a:latin typeface="Roboto"/>
              <a:ea typeface="Roboto"/>
              <a:cs typeface="Roboto"/>
              <a:sym typeface="Roboto"/>
            </a:endParaRPr>
          </a:p>
        </p:txBody>
      </p:sp>
      <p:sp>
        <p:nvSpPr>
          <p:cNvPr id="420" name="Google Shape;420;p37"/>
          <p:cNvSpPr/>
          <p:nvPr/>
        </p:nvSpPr>
        <p:spPr>
          <a:xfrm>
            <a:off x="5977900" y="2478349"/>
            <a:ext cx="2226000" cy="1286100"/>
          </a:xfrm>
          <a:prstGeom prst="rect">
            <a:avLst/>
          </a:prstGeom>
          <a:solidFill>
            <a:srgbClr val="BEE5E9"/>
          </a:solidFill>
          <a:ln>
            <a:noFill/>
          </a:ln>
          <a:effectLst>
            <a:outerShdw blurRad="57150" rotWithShape="0" algn="bl" dir="5400000" dist="19050">
              <a:srgbClr val="000000"/>
            </a:outerShdw>
          </a:effectLst>
        </p:spPr>
        <p:txBody>
          <a:bodyPr anchorCtr="0" anchor="ctr" bIns="36000" lIns="180000" spcFirstLastPara="1" rIns="180000" wrap="square" tIns="36000">
            <a:noAutofit/>
          </a:bodyPr>
          <a:lstStyle/>
          <a:p>
            <a:pPr indent="0" lvl="0" marL="0" marR="0" rtl="0" algn="ctr">
              <a:lnSpc>
                <a:spcPct val="115000"/>
              </a:lnSpc>
              <a:spcBef>
                <a:spcPts val="0"/>
              </a:spcBef>
              <a:spcAft>
                <a:spcPts val="0"/>
              </a:spcAft>
              <a:buNone/>
            </a:pPr>
            <a:r>
              <a:rPr b="1" i="1" lang="pt-BR">
                <a:latin typeface="Roboto"/>
                <a:ea typeface="Roboto"/>
                <a:cs typeface="Roboto"/>
                <a:sym typeface="Roboto"/>
              </a:rPr>
              <a:t>GLOBAL PUBLIC GOODS</a:t>
            </a:r>
            <a:endParaRPr sz="1100" u="none" cap="none" strike="noStrike">
              <a:solidFill>
                <a:srgbClr val="000000"/>
              </a:solidFill>
              <a:latin typeface="Roboto"/>
              <a:ea typeface="Roboto"/>
              <a:cs typeface="Roboto"/>
              <a:sym typeface="Roboto"/>
            </a:endParaRPr>
          </a:p>
        </p:txBody>
      </p:sp>
      <p:sp>
        <p:nvSpPr>
          <p:cNvPr id="421" name="Google Shape;421;p37"/>
          <p:cNvSpPr txBox="1"/>
          <p:nvPr/>
        </p:nvSpPr>
        <p:spPr>
          <a:xfrm>
            <a:off x="657225" y="1138188"/>
            <a:ext cx="7651500" cy="7959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Clr>
                <a:schemeClr val="dk1"/>
              </a:buClr>
              <a:buSzPts val="1100"/>
              <a:buFont typeface="Arial"/>
              <a:buNone/>
            </a:pPr>
            <a:r>
              <a:rPr lang="pt-BR" sz="1800">
                <a:solidFill>
                  <a:srgbClr val="595959"/>
                </a:solidFill>
                <a:latin typeface="Roboto"/>
                <a:ea typeface="Roboto"/>
                <a:cs typeface="Roboto"/>
                <a:sym typeface="Roboto"/>
              </a:rPr>
              <a:t>The Fellowship Programme is coming to an end, but the </a:t>
            </a:r>
            <a:endParaRPr sz="1800">
              <a:solidFill>
                <a:srgbClr val="595959"/>
              </a:solidFill>
              <a:latin typeface="Roboto"/>
              <a:ea typeface="Roboto"/>
              <a:cs typeface="Roboto"/>
              <a:sym typeface="Roboto"/>
            </a:endParaRPr>
          </a:p>
          <a:p>
            <a:pPr indent="0" lvl="0" marL="0" rtl="0" algn="ctr">
              <a:lnSpc>
                <a:spcPct val="115000"/>
              </a:lnSpc>
              <a:spcBef>
                <a:spcPts val="0"/>
              </a:spcBef>
              <a:spcAft>
                <a:spcPts val="0"/>
              </a:spcAft>
              <a:buClr>
                <a:schemeClr val="dk1"/>
              </a:buClr>
              <a:buSzPts val="1100"/>
              <a:buFont typeface="Arial"/>
              <a:buNone/>
            </a:pPr>
            <a:r>
              <a:rPr b="1" lang="pt-BR" sz="1900">
                <a:solidFill>
                  <a:srgbClr val="A64D79"/>
                </a:solidFill>
                <a:latin typeface="Roboto"/>
                <a:ea typeface="Roboto"/>
                <a:cs typeface="Roboto"/>
                <a:sym typeface="Roboto"/>
              </a:rPr>
              <a:t>South-South work continues</a:t>
            </a:r>
            <a:endParaRPr b="1" sz="1900">
              <a:solidFill>
                <a:srgbClr val="A64D79"/>
              </a:solidFill>
              <a:latin typeface="Roboto"/>
              <a:ea typeface="Roboto"/>
              <a:cs typeface="Roboto"/>
              <a:sym typeface="Roboto"/>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5" name="Shape 425"/>
        <p:cNvGrpSpPr/>
        <p:nvPr/>
      </p:nvGrpSpPr>
      <p:grpSpPr>
        <a:xfrm>
          <a:off x="0" y="0"/>
          <a:ext cx="0" cy="0"/>
          <a:chOff x="0" y="0"/>
          <a:chExt cx="0" cy="0"/>
        </a:xfrm>
      </p:grpSpPr>
      <p:cxnSp>
        <p:nvCxnSpPr>
          <p:cNvPr id="426" name="Google Shape;426;p38"/>
          <p:cNvCxnSpPr/>
          <p:nvPr/>
        </p:nvCxnSpPr>
        <p:spPr>
          <a:xfrm flipH="1" rot="10800000">
            <a:off x="0" y="575950"/>
            <a:ext cx="2174700" cy="2400"/>
          </a:xfrm>
          <a:prstGeom prst="straightConnector1">
            <a:avLst/>
          </a:prstGeom>
          <a:noFill/>
          <a:ln cap="flat" cmpd="sng" w="9525">
            <a:solidFill>
              <a:srgbClr val="934279"/>
            </a:solidFill>
            <a:prstDash val="solid"/>
            <a:round/>
            <a:headEnd len="med" w="med" type="none"/>
            <a:tailEnd len="med" w="med" type="none"/>
          </a:ln>
        </p:spPr>
      </p:cxnSp>
      <p:sp>
        <p:nvSpPr>
          <p:cNvPr id="427" name="Google Shape;427;p38"/>
          <p:cNvSpPr txBox="1"/>
          <p:nvPr/>
        </p:nvSpPr>
        <p:spPr>
          <a:xfrm>
            <a:off x="502975" y="1391475"/>
            <a:ext cx="7984500" cy="7965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b="1" lang="pt-BR">
                <a:highlight>
                  <a:srgbClr val="FFFFFF"/>
                </a:highlight>
                <a:latin typeface="Roboto"/>
                <a:ea typeface="Roboto"/>
                <a:cs typeface="Roboto"/>
                <a:sym typeface="Roboto"/>
              </a:rPr>
              <a:t>FELLOWS’ INPUT FROM DISCUSSIONS IN COP#5</a:t>
            </a:r>
            <a:r>
              <a:rPr b="1" lang="pt-BR" sz="1500">
                <a:solidFill>
                  <a:schemeClr val="dk2"/>
                </a:solidFill>
                <a:highlight>
                  <a:srgbClr val="FFFFFF"/>
                </a:highlight>
                <a:latin typeface="Roboto"/>
                <a:ea typeface="Roboto"/>
                <a:cs typeface="Roboto"/>
                <a:sym typeface="Roboto"/>
              </a:rPr>
              <a:t> </a:t>
            </a:r>
            <a:endParaRPr b="1" sz="1500">
              <a:solidFill>
                <a:schemeClr val="dk2"/>
              </a:solidFill>
              <a:highlight>
                <a:srgbClr val="FFFFFF"/>
              </a:highlight>
              <a:latin typeface="Roboto"/>
              <a:ea typeface="Roboto"/>
              <a:cs typeface="Roboto"/>
              <a:sym typeface="Roboto"/>
            </a:endParaRPr>
          </a:p>
          <a:p>
            <a:pPr indent="0" lvl="0" marL="0" rtl="0" algn="l">
              <a:lnSpc>
                <a:spcPct val="115000"/>
              </a:lnSpc>
              <a:spcBef>
                <a:spcPts val="0"/>
              </a:spcBef>
              <a:spcAft>
                <a:spcPts val="0"/>
              </a:spcAft>
              <a:buNone/>
            </a:pPr>
            <a:r>
              <a:t/>
            </a:r>
            <a:endParaRPr b="1" sz="1000">
              <a:solidFill>
                <a:schemeClr val="dk1"/>
              </a:solidFill>
              <a:highlight>
                <a:srgbClr val="FFFFFF"/>
              </a:highlight>
              <a:latin typeface="Roboto"/>
              <a:ea typeface="Roboto"/>
              <a:cs typeface="Roboto"/>
              <a:sym typeface="Roboto"/>
            </a:endParaRPr>
          </a:p>
          <a:p>
            <a:pPr indent="-298450" lvl="0" marL="457200" rtl="0" algn="l">
              <a:lnSpc>
                <a:spcPct val="150000"/>
              </a:lnSpc>
              <a:spcBef>
                <a:spcPts val="0"/>
              </a:spcBef>
              <a:spcAft>
                <a:spcPts val="0"/>
              </a:spcAft>
              <a:buClr>
                <a:schemeClr val="dk1"/>
              </a:buClr>
              <a:buSzPts val="1100"/>
              <a:buFont typeface="Roboto"/>
              <a:buChar char="●"/>
            </a:pPr>
            <a:r>
              <a:rPr b="1" lang="pt-BR" sz="1100">
                <a:solidFill>
                  <a:schemeClr val="dk1"/>
                </a:solidFill>
                <a:latin typeface="Roboto"/>
                <a:ea typeface="Roboto"/>
                <a:cs typeface="Roboto"/>
                <a:sym typeface="Roboto"/>
              </a:rPr>
              <a:t>Objectives</a:t>
            </a:r>
            <a:r>
              <a:rPr lang="pt-BR" sz="1100">
                <a:solidFill>
                  <a:schemeClr val="dk1"/>
                </a:solidFill>
                <a:latin typeface="Roboto"/>
                <a:ea typeface="Roboto"/>
                <a:cs typeface="Roboto"/>
                <a:sym typeface="Roboto"/>
              </a:rPr>
              <a:t> of keeping connected: </a:t>
            </a:r>
            <a:endParaRPr sz="1100">
              <a:solidFill>
                <a:schemeClr val="dk1"/>
              </a:solidFill>
              <a:latin typeface="Roboto"/>
              <a:ea typeface="Roboto"/>
              <a:cs typeface="Roboto"/>
              <a:sym typeface="Roboto"/>
            </a:endParaRPr>
          </a:p>
        </p:txBody>
      </p:sp>
      <p:sp>
        <p:nvSpPr>
          <p:cNvPr id="428" name="Google Shape;428;p38"/>
          <p:cNvSpPr txBox="1"/>
          <p:nvPr/>
        </p:nvSpPr>
        <p:spPr>
          <a:xfrm>
            <a:off x="120025" y="105675"/>
            <a:ext cx="74523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pt-BR">
                <a:solidFill>
                  <a:srgbClr val="595959"/>
                </a:solidFill>
                <a:latin typeface="Roboto"/>
                <a:ea typeface="Roboto"/>
                <a:cs typeface="Roboto"/>
                <a:sym typeface="Roboto"/>
              </a:rPr>
              <a:t>TRANSNATIONAL NETWORK </a:t>
            </a:r>
            <a:endParaRPr b="1">
              <a:solidFill>
                <a:srgbClr val="595959"/>
              </a:solidFill>
              <a:latin typeface="Roboto"/>
              <a:ea typeface="Roboto"/>
              <a:cs typeface="Roboto"/>
              <a:sym typeface="Roboto"/>
            </a:endParaRPr>
          </a:p>
        </p:txBody>
      </p:sp>
      <p:sp>
        <p:nvSpPr>
          <p:cNvPr id="429" name="Google Shape;429;p38"/>
          <p:cNvSpPr txBox="1"/>
          <p:nvPr/>
        </p:nvSpPr>
        <p:spPr>
          <a:xfrm>
            <a:off x="502975" y="863063"/>
            <a:ext cx="8116800" cy="4002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Clr>
                <a:schemeClr val="dk1"/>
              </a:buClr>
              <a:buSzPts val="1100"/>
              <a:buFont typeface="Arial"/>
              <a:buNone/>
            </a:pPr>
            <a:r>
              <a:rPr lang="pt-BR">
                <a:solidFill>
                  <a:srgbClr val="595959"/>
                </a:solidFill>
                <a:latin typeface="Roboto"/>
                <a:ea typeface="Roboto"/>
                <a:cs typeface="Roboto"/>
                <a:sym typeface="Roboto"/>
              </a:rPr>
              <a:t>How we can continue to have</a:t>
            </a:r>
            <a:r>
              <a:rPr b="1" lang="pt-BR">
                <a:solidFill>
                  <a:srgbClr val="595959"/>
                </a:solidFill>
                <a:latin typeface="Roboto"/>
                <a:ea typeface="Roboto"/>
                <a:cs typeface="Roboto"/>
                <a:sym typeface="Roboto"/>
              </a:rPr>
              <a:t> </a:t>
            </a:r>
            <a:r>
              <a:rPr b="1" lang="pt-BR">
                <a:solidFill>
                  <a:srgbClr val="FFFFFF"/>
                </a:solidFill>
                <a:highlight>
                  <a:srgbClr val="934279"/>
                </a:highlight>
                <a:latin typeface="Roboto"/>
                <a:ea typeface="Roboto"/>
                <a:cs typeface="Roboto"/>
                <a:sym typeface="Roboto"/>
              </a:rPr>
              <a:t>education exchange</a:t>
            </a:r>
            <a:r>
              <a:rPr lang="pt-BR">
                <a:solidFill>
                  <a:srgbClr val="595959"/>
                </a:solidFill>
                <a:latin typeface="Roboto"/>
                <a:ea typeface="Roboto"/>
                <a:cs typeface="Roboto"/>
                <a:sym typeface="Roboto"/>
              </a:rPr>
              <a:t> through a </a:t>
            </a:r>
            <a:r>
              <a:rPr b="1" lang="pt-BR">
                <a:solidFill>
                  <a:srgbClr val="FFFFFF"/>
                </a:solidFill>
                <a:highlight>
                  <a:srgbClr val="934279"/>
                </a:highlight>
                <a:latin typeface="Roboto"/>
                <a:ea typeface="Roboto"/>
                <a:cs typeface="Roboto"/>
                <a:sym typeface="Roboto"/>
              </a:rPr>
              <a:t>transnational network:</a:t>
            </a:r>
            <a:r>
              <a:rPr b="1" lang="pt-BR">
                <a:solidFill>
                  <a:srgbClr val="FFFFFF"/>
                </a:solidFill>
                <a:highlight>
                  <a:srgbClr val="FFFFFF"/>
                </a:highlight>
                <a:latin typeface="Roboto"/>
                <a:ea typeface="Roboto"/>
                <a:cs typeface="Roboto"/>
                <a:sym typeface="Roboto"/>
              </a:rPr>
              <a:t>: </a:t>
            </a:r>
            <a:endParaRPr sz="1100">
              <a:solidFill>
                <a:schemeClr val="dk2"/>
              </a:solidFill>
              <a:latin typeface="Roboto"/>
              <a:ea typeface="Roboto"/>
              <a:cs typeface="Roboto"/>
              <a:sym typeface="Roboto"/>
            </a:endParaRPr>
          </a:p>
        </p:txBody>
      </p:sp>
      <p:graphicFrame>
        <p:nvGraphicFramePr>
          <p:cNvPr id="430" name="Google Shape;430;p38"/>
          <p:cNvGraphicFramePr/>
          <p:nvPr/>
        </p:nvGraphicFramePr>
        <p:xfrm>
          <a:off x="579750" y="2257925"/>
          <a:ext cx="3000000" cy="3000000"/>
        </p:xfrm>
        <a:graphic>
          <a:graphicData uri="http://schemas.openxmlformats.org/drawingml/2006/table">
            <a:tbl>
              <a:tblPr>
                <a:noFill/>
                <a:tableStyleId>{45C62A4D-8AD1-4F66-BA45-2ACA5D0DFA09}</a:tableStyleId>
              </a:tblPr>
              <a:tblGrid>
                <a:gridCol w="1596900"/>
                <a:gridCol w="1596900"/>
                <a:gridCol w="1596900"/>
                <a:gridCol w="1596900"/>
                <a:gridCol w="1596900"/>
              </a:tblGrid>
              <a:tr h="2461775">
                <a:tc>
                  <a:txBody>
                    <a:bodyPr/>
                    <a:lstStyle/>
                    <a:p>
                      <a:pPr indent="0" lvl="0" marL="0" rtl="0" algn="l">
                        <a:lnSpc>
                          <a:spcPct val="140000"/>
                        </a:lnSpc>
                        <a:spcBef>
                          <a:spcPts val="0"/>
                        </a:spcBef>
                        <a:spcAft>
                          <a:spcPts val="0"/>
                        </a:spcAft>
                        <a:buNone/>
                      </a:pPr>
                      <a:r>
                        <a:rPr b="1" lang="pt-BR" sz="1100">
                          <a:solidFill>
                            <a:schemeClr val="dk1"/>
                          </a:solidFill>
                          <a:latin typeface="Roboto"/>
                          <a:ea typeface="Roboto"/>
                          <a:cs typeface="Roboto"/>
                          <a:sym typeface="Roboto"/>
                        </a:rPr>
                        <a:t>To s</a:t>
                      </a:r>
                      <a:r>
                        <a:rPr b="1" lang="pt-BR" sz="1100">
                          <a:solidFill>
                            <a:schemeClr val="dk1"/>
                          </a:solidFill>
                          <a:latin typeface="Roboto"/>
                          <a:ea typeface="Roboto"/>
                          <a:cs typeface="Roboto"/>
                          <a:sym typeface="Roboto"/>
                        </a:rPr>
                        <a:t>hare &amp; learn</a:t>
                      </a:r>
                      <a:endParaRPr b="1" sz="1100">
                        <a:solidFill>
                          <a:schemeClr val="dk1"/>
                        </a:solidFill>
                        <a:latin typeface="Roboto"/>
                        <a:ea typeface="Roboto"/>
                        <a:cs typeface="Roboto"/>
                        <a:sym typeface="Roboto"/>
                      </a:endParaRPr>
                    </a:p>
                    <a:p>
                      <a:pPr indent="-153499" lvl="0" marL="179999" rtl="0" algn="l">
                        <a:lnSpc>
                          <a:spcPct val="140000"/>
                        </a:lnSpc>
                        <a:spcBef>
                          <a:spcPts val="600"/>
                        </a:spcBef>
                        <a:spcAft>
                          <a:spcPts val="0"/>
                        </a:spcAft>
                        <a:buClr>
                          <a:schemeClr val="dk1"/>
                        </a:buClr>
                        <a:buSzPts val="1000"/>
                        <a:buFont typeface="Roboto"/>
                        <a:buChar char="●"/>
                      </a:pPr>
                      <a:r>
                        <a:rPr lang="pt-BR" sz="1000">
                          <a:solidFill>
                            <a:schemeClr val="dk1"/>
                          </a:solidFill>
                          <a:latin typeface="Roboto"/>
                          <a:ea typeface="Roboto"/>
                          <a:cs typeface="Roboto"/>
                          <a:sym typeface="Roboto"/>
                        </a:rPr>
                        <a:t>To </a:t>
                      </a:r>
                      <a:r>
                        <a:rPr lang="pt-BR" sz="1000">
                          <a:solidFill>
                            <a:schemeClr val="dk1"/>
                          </a:solidFill>
                          <a:highlight>
                            <a:srgbClr val="FFE599"/>
                          </a:highlight>
                          <a:latin typeface="Roboto"/>
                          <a:ea typeface="Roboto"/>
                          <a:cs typeface="Roboto"/>
                          <a:sym typeface="Roboto"/>
                        </a:rPr>
                        <a:t>share and learn evidence, experiences, best practices</a:t>
                      </a:r>
                      <a:r>
                        <a:rPr lang="pt-BR" sz="1000">
                          <a:solidFill>
                            <a:schemeClr val="dk1"/>
                          </a:solidFill>
                          <a:latin typeface="Roboto"/>
                          <a:ea typeface="Roboto"/>
                          <a:cs typeface="Roboto"/>
                          <a:sym typeface="Roboto"/>
                        </a:rPr>
                        <a:t> (in foundational learning) </a:t>
                      </a:r>
                      <a:endParaRPr sz="1000">
                        <a:solidFill>
                          <a:schemeClr val="dk1"/>
                        </a:solidFill>
                        <a:latin typeface="Roboto"/>
                        <a:ea typeface="Roboto"/>
                        <a:cs typeface="Roboto"/>
                        <a:sym typeface="Roboto"/>
                      </a:endParaRPr>
                    </a:p>
                    <a:p>
                      <a:pPr indent="-153499" lvl="0" marL="179999" rtl="0" algn="l">
                        <a:lnSpc>
                          <a:spcPct val="140000"/>
                        </a:lnSpc>
                        <a:spcBef>
                          <a:spcPts val="0"/>
                        </a:spcBef>
                        <a:spcAft>
                          <a:spcPts val="0"/>
                        </a:spcAft>
                        <a:buClr>
                          <a:schemeClr val="dk1"/>
                        </a:buClr>
                        <a:buSzPts val="1000"/>
                        <a:buFont typeface="Roboto"/>
                        <a:buChar char="●"/>
                      </a:pPr>
                      <a:r>
                        <a:rPr lang="pt-BR" sz="1000">
                          <a:solidFill>
                            <a:schemeClr val="dk1"/>
                          </a:solidFill>
                          <a:latin typeface="Roboto"/>
                          <a:ea typeface="Roboto"/>
                          <a:cs typeface="Roboto"/>
                          <a:sym typeface="Roboto"/>
                        </a:rPr>
                        <a:t>To share the work in Kenya and Pakistan </a:t>
                      </a:r>
                      <a:endParaRPr sz="1000">
                        <a:solidFill>
                          <a:schemeClr val="dk1"/>
                        </a:solidFill>
                        <a:latin typeface="Roboto"/>
                        <a:ea typeface="Roboto"/>
                        <a:cs typeface="Roboto"/>
                        <a:sym typeface="Roboto"/>
                      </a:endParaRPr>
                    </a:p>
                    <a:p>
                      <a:pPr indent="-153499" lvl="0" marL="179999" rtl="0" algn="l">
                        <a:lnSpc>
                          <a:spcPct val="140000"/>
                        </a:lnSpc>
                        <a:spcBef>
                          <a:spcPts val="0"/>
                        </a:spcBef>
                        <a:spcAft>
                          <a:spcPts val="0"/>
                        </a:spcAft>
                        <a:buClr>
                          <a:schemeClr val="dk1"/>
                        </a:buClr>
                        <a:buSzPts val="1000"/>
                        <a:buFont typeface="Roboto"/>
                        <a:buChar char="●"/>
                      </a:pPr>
                      <a:r>
                        <a:rPr lang="pt-BR" sz="1000">
                          <a:solidFill>
                            <a:schemeClr val="dk1"/>
                          </a:solidFill>
                          <a:latin typeface="Roboto"/>
                          <a:ea typeface="Roboto"/>
                          <a:cs typeface="Roboto"/>
                          <a:sym typeface="Roboto"/>
                        </a:rPr>
                        <a:t>To curate knowledge </a:t>
                      </a:r>
                      <a:endParaRPr sz="1000"/>
                    </a:p>
                  </a:txBody>
                  <a:tcPr marT="91425" marB="91425" marR="91425" marL="91425">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lnSpc>
                          <a:spcPct val="140000"/>
                        </a:lnSpc>
                        <a:spcBef>
                          <a:spcPts val="0"/>
                        </a:spcBef>
                        <a:spcAft>
                          <a:spcPts val="0"/>
                        </a:spcAft>
                        <a:buClr>
                          <a:schemeClr val="dk1"/>
                        </a:buClr>
                        <a:buSzPts val="1100"/>
                        <a:buFont typeface="Arial"/>
                        <a:buNone/>
                      </a:pPr>
                      <a:r>
                        <a:rPr b="1" lang="pt-BR" sz="1100">
                          <a:solidFill>
                            <a:schemeClr val="dk1"/>
                          </a:solidFill>
                          <a:latin typeface="Roboto"/>
                          <a:ea typeface="Roboto"/>
                          <a:cs typeface="Roboto"/>
                          <a:sym typeface="Roboto"/>
                        </a:rPr>
                        <a:t>To develop</a:t>
                      </a:r>
                      <a:endParaRPr b="1" sz="1100">
                        <a:solidFill>
                          <a:schemeClr val="dk1"/>
                        </a:solidFill>
                        <a:latin typeface="Roboto"/>
                        <a:ea typeface="Roboto"/>
                        <a:cs typeface="Roboto"/>
                        <a:sym typeface="Roboto"/>
                      </a:endParaRPr>
                    </a:p>
                    <a:p>
                      <a:pPr indent="-153499" lvl="0" marL="179999" rtl="0" algn="l">
                        <a:lnSpc>
                          <a:spcPct val="140000"/>
                        </a:lnSpc>
                        <a:spcBef>
                          <a:spcPts val="600"/>
                        </a:spcBef>
                        <a:spcAft>
                          <a:spcPts val="0"/>
                        </a:spcAft>
                        <a:buClr>
                          <a:schemeClr val="dk1"/>
                        </a:buClr>
                        <a:buSzPts val="1000"/>
                        <a:buFont typeface="Roboto"/>
                        <a:buChar char="●"/>
                      </a:pPr>
                      <a:r>
                        <a:rPr lang="pt-BR" sz="1000">
                          <a:solidFill>
                            <a:schemeClr val="dk1"/>
                          </a:solidFill>
                          <a:latin typeface="Roboto"/>
                          <a:ea typeface="Roboto"/>
                          <a:cs typeface="Roboto"/>
                          <a:sym typeface="Roboto"/>
                        </a:rPr>
                        <a:t>To develop professionally</a:t>
                      </a:r>
                      <a:endParaRPr b="1" sz="1000">
                        <a:solidFill>
                          <a:schemeClr val="dk1"/>
                        </a:solidFill>
                        <a:latin typeface="Roboto"/>
                        <a:ea typeface="Roboto"/>
                        <a:cs typeface="Roboto"/>
                        <a:sym typeface="Roboto"/>
                      </a:endParaRPr>
                    </a:p>
                  </a:txBody>
                  <a:tcPr marT="91425" marB="91425" marR="91425" marL="91425">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lnSpc>
                          <a:spcPct val="140000"/>
                        </a:lnSpc>
                        <a:spcBef>
                          <a:spcPts val="0"/>
                        </a:spcBef>
                        <a:spcAft>
                          <a:spcPts val="0"/>
                        </a:spcAft>
                        <a:buClr>
                          <a:schemeClr val="dk1"/>
                        </a:buClr>
                        <a:buSzPts val="1100"/>
                        <a:buFont typeface="Arial"/>
                        <a:buNone/>
                      </a:pPr>
                      <a:r>
                        <a:rPr b="1" lang="pt-BR" sz="1100">
                          <a:solidFill>
                            <a:schemeClr val="dk1"/>
                          </a:solidFill>
                          <a:latin typeface="Roboto"/>
                          <a:ea typeface="Roboto"/>
                          <a:cs typeface="Roboto"/>
                          <a:sym typeface="Roboto"/>
                        </a:rPr>
                        <a:t>To c</a:t>
                      </a:r>
                      <a:r>
                        <a:rPr b="1" lang="pt-BR" sz="1100">
                          <a:solidFill>
                            <a:schemeClr val="dk1"/>
                          </a:solidFill>
                          <a:latin typeface="Roboto"/>
                          <a:ea typeface="Roboto"/>
                          <a:cs typeface="Roboto"/>
                          <a:sym typeface="Roboto"/>
                        </a:rPr>
                        <a:t>ollaborate</a:t>
                      </a:r>
                      <a:endParaRPr b="1" sz="1100">
                        <a:solidFill>
                          <a:schemeClr val="dk1"/>
                        </a:solidFill>
                        <a:latin typeface="Roboto"/>
                        <a:ea typeface="Roboto"/>
                        <a:cs typeface="Roboto"/>
                        <a:sym typeface="Roboto"/>
                      </a:endParaRPr>
                    </a:p>
                    <a:p>
                      <a:pPr indent="-153499" lvl="0" marL="179999" rtl="0" algn="l">
                        <a:lnSpc>
                          <a:spcPct val="140000"/>
                        </a:lnSpc>
                        <a:spcBef>
                          <a:spcPts val="600"/>
                        </a:spcBef>
                        <a:spcAft>
                          <a:spcPts val="0"/>
                        </a:spcAft>
                        <a:buClr>
                          <a:schemeClr val="dk1"/>
                        </a:buClr>
                        <a:buSzPts val="1000"/>
                        <a:buFont typeface="Roboto"/>
                        <a:buChar char="●"/>
                      </a:pPr>
                      <a:r>
                        <a:rPr lang="pt-BR" sz="1000">
                          <a:solidFill>
                            <a:schemeClr val="dk1"/>
                          </a:solidFill>
                          <a:latin typeface="Roboto"/>
                          <a:ea typeface="Roboto"/>
                          <a:cs typeface="Roboto"/>
                          <a:sym typeface="Roboto"/>
                        </a:rPr>
                        <a:t>To brainstorm solutions to common challenges (e.g. political challenges) </a:t>
                      </a:r>
                      <a:endParaRPr sz="1000">
                        <a:solidFill>
                          <a:schemeClr val="dk1"/>
                        </a:solidFill>
                        <a:latin typeface="Roboto"/>
                        <a:ea typeface="Roboto"/>
                        <a:cs typeface="Roboto"/>
                        <a:sym typeface="Roboto"/>
                      </a:endParaRPr>
                    </a:p>
                    <a:p>
                      <a:pPr indent="-153499" lvl="0" marL="179999" rtl="0" algn="l">
                        <a:lnSpc>
                          <a:spcPct val="140000"/>
                        </a:lnSpc>
                        <a:spcBef>
                          <a:spcPts val="0"/>
                        </a:spcBef>
                        <a:spcAft>
                          <a:spcPts val="0"/>
                        </a:spcAft>
                        <a:buClr>
                          <a:schemeClr val="dk1"/>
                        </a:buClr>
                        <a:buSzPts val="1000"/>
                        <a:buFont typeface="Roboto"/>
                        <a:buChar char="●"/>
                      </a:pPr>
                      <a:r>
                        <a:rPr lang="pt-BR" sz="1000">
                          <a:solidFill>
                            <a:schemeClr val="dk1"/>
                          </a:solidFill>
                          <a:latin typeface="Roboto"/>
                          <a:ea typeface="Roboto"/>
                          <a:cs typeface="Roboto"/>
                          <a:sym typeface="Roboto"/>
                        </a:rPr>
                        <a:t>To enable more collaboration between education orgs./ actors </a:t>
                      </a:r>
                      <a:endParaRPr sz="1000"/>
                    </a:p>
                  </a:txBody>
                  <a:tcPr marT="91425" marB="91425" marR="91425" marL="91425">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rtl="0" algn="l">
                        <a:lnSpc>
                          <a:spcPct val="140000"/>
                        </a:lnSpc>
                        <a:spcBef>
                          <a:spcPts val="0"/>
                        </a:spcBef>
                        <a:spcAft>
                          <a:spcPts val="0"/>
                        </a:spcAft>
                        <a:buNone/>
                      </a:pPr>
                      <a:r>
                        <a:rPr b="1" lang="pt-BR" sz="1100">
                          <a:solidFill>
                            <a:schemeClr val="dk1"/>
                          </a:solidFill>
                          <a:latin typeface="Roboto"/>
                          <a:ea typeface="Roboto"/>
                          <a:cs typeface="Roboto"/>
                          <a:sym typeface="Roboto"/>
                        </a:rPr>
                        <a:t>To align</a:t>
                      </a:r>
                      <a:endParaRPr b="1" sz="1100">
                        <a:solidFill>
                          <a:schemeClr val="dk1"/>
                        </a:solidFill>
                        <a:latin typeface="Roboto"/>
                        <a:ea typeface="Roboto"/>
                        <a:cs typeface="Roboto"/>
                        <a:sym typeface="Roboto"/>
                      </a:endParaRPr>
                    </a:p>
                    <a:p>
                      <a:pPr indent="-153499" lvl="0" marL="179999" rtl="0" algn="l">
                        <a:lnSpc>
                          <a:spcPct val="140000"/>
                        </a:lnSpc>
                        <a:spcBef>
                          <a:spcPts val="600"/>
                        </a:spcBef>
                        <a:spcAft>
                          <a:spcPts val="0"/>
                        </a:spcAft>
                        <a:buClr>
                          <a:schemeClr val="dk1"/>
                        </a:buClr>
                        <a:buSzPts val="1000"/>
                        <a:buFont typeface="Roboto"/>
                        <a:buChar char="●"/>
                      </a:pPr>
                      <a:r>
                        <a:rPr lang="pt-BR" sz="1000">
                          <a:solidFill>
                            <a:schemeClr val="dk1"/>
                          </a:solidFill>
                          <a:latin typeface="Roboto"/>
                          <a:ea typeface="Roboto"/>
                          <a:cs typeface="Roboto"/>
                          <a:sym typeface="Roboto"/>
                        </a:rPr>
                        <a:t>To help group see the ‘bigger picture’ </a:t>
                      </a:r>
                      <a:endParaRPr sz="1000">
                        <a:solidFill>
                          <a:schemeClr val="dk1"/>
                        </a:solidFill>
                        <a:latin typeface="Roboto"/>
                        <a:ea typeface="Roboto"/>
                        <a:cs typeface="Roboto"/>
                        <a:sym typeface="Roboto"/>
                      </a:endParaRPr>
                    </a:p>
                    <a:p>
                      <a:pPr indent="-153499" lvl="0" marL="179999" rtl="0" algn="l">
                        <a:lnSpc>
                          <a:spcPct val="140000"/>
                        </a:lnSpc>
                        <a:spcBef>
                          <a:spcPts val="0"/>
                        </a:spcBef>
                        <a:spcAft>
                          <a:spcPts val="0"/>
                        </a:spcAft>
                        <a:buClr>
                          <a:schemeClr val="dk1"/>
                        </a:buClr>
                        <a:buSzPts val="1000"/>
                        <a:buFont typeface="Roboto"/>
                        <a:buChar char="●"/>
                      </a:pPr>
                      <a:r>
                        <a:rPr lang="pt-BR" sz="1000">
                          <a:solidFill>
                            <a:schemeClr val="dk1"/>
                          </a:solidFill>
                          <a:latin typeface="Roboto"/>
                          <a:ea typeface="Roboto"/>
                          <a:cs typeface="Roboto"/>
                          <a:sym typeface="Roboto"/>
                        </a:rPr>
                        <a:t>To create more alignment within the education sector (as well as more efficient use of resources)</a:t>
                      </a:r>
                      <a:endParaRPr sz="1000">
                        <a:solidFill>
                          <a:schemeClr val="dk1"/>
                        </a:solidFill>
                        <a:latin typeface="Roboto"/>
                        <a:ea typeface="Roboto"/>
                        <a:cs typeface="Roboto"/>
                        <a:sym typeface="Roboto"/>
                      </a:endParaRPr>
                    </a:p>
                  </a:txBody>
                  <a:tcPr marT="91425" marB="91425" marR="91425" marL="91425">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c>
                  <a:txBody>
                    <a:bodyPr/>
                    <a:lstStyle/>
                    <a:p>
                      <a:pPr indent="0" lvl="0" marL="0" marR="0" rtl="0" algn="l">
                        <a:lnSpc>
                          <a:spcPct val="140000"/>
                        </a:lnSpc>
                        <a:spcBef>
                          <a:spcPts val="0"/>
                        </a:spcBef>
                        <a:spcAft>
                          <a:spcPts val="0"/>
                        </a:spcAft>
                        <a:buNone/>
                      </a:pPr>
                      <a:r>
                        <a:rPr b="1" lang="pt-BR" sz="1100">
                          <a:solidFill>
                            <a:schemeClr val="dk1"/>
                          </a:solidFill>
                          <a:latin typeface="Roboto"/>
                          <a:ea typeface="Roboto"/>
                          <a:cs typeface="Roboto"/>
                          <a:sym typeface="Roboto"/>
                        </a:rPr>
                        <a:t>To expand network</a:t>
                      </a:r>
                      <a:endParaRPr b="1" sz="1100">
                        <a:solidFill>
                          <a:schemeClr val="dk1"/>
                        </a:solidFill>
                        <a:latin typeface="Roboto"/>
                        <a:ea typeface="Roboto"/>
                        <a:cs typeface="Roboto"/>
                        <a:sym typeface="Roboto"/>
                      </a:endParaRPr>
                    </a:p>
                    <a:p>
                      <a:pPr indent="-153499" lvl="0" marL="179999" marR="0" rtl="0" algn="l">
                        <a:lnSpc>
                          <a:spcPct val="140000"/>
                        </a:lnSpc>
                        <a:spcBef>
                          <a:spcPts val="600"/>
                        </a:spcBef>
                        <a:spcAft>
                          <a:spcPts val="0"/>
                        </a:spcAft>
                        <a:buClr>
                          <a:schemeClr val="dk1"/>
                        </a:buClr>
                        <a:buSzPts val="1000"/>
                        <a:buFont typeface="Roboto"/>
                        <a:buChar char="●"/>
                      </a:pPr>
                      <a:r>
                        <a:rPr lang="pt-BR" sz="1000">
                          <a:solidFill>
                            <a:schemeClr val="dk1"/>
                          </a:solidFill>
                          <a:latin typeface="Roboto"/>
                          <a:ea typeface="Roboto"/>
                          <a:cs typeface="Roboto"/>
                          <a:sym typeface="Roboto"/>
                        </a:rPr>
                        <a:t>To expand network to other countries </a:t>
                      </a:r>
                      <a:endParaRPr sz="1000">
                        <a:solidFill>
                          <a:schemeClr val="dk1"/>
                        </a:solidFill>
                        <a:latin typeface="Roboto"/>
                        <a:ea typeface="Roboto"/>
                        <a:cs typeface="Roboto"/>
                        <a:sym typeface="Roboto"/>
                      </a:endParaRPr>
                    </a:p>
                    <a:p>
                      <a:pPr indent="-153499" lvl="0" marL="179999" marR="0" rtl="0" algn="l">
                        <a:lnSpc>
                          <a:spcPct val="140000"/>
                        </a:lnSpc>
                        <a:spcBef>
                          <a:spcPts val="0"/>
                        </a:spcBef>
                        <a:spcAft>
                          <a:spcPts val="0"/>
                        </a:spcAft>
                        <a:buClr>
                          <a:schemeClr val="dk1"/>
                        </a:buClr>
                        <a:buSzPts val="1000"/>
                        <a:buFont typeface="Roboto"/>
                        <a:buChar char="●"/>
                      </a:pPr>
                      <a:r>
                        <a:rPr lang="pt-BR" sz="1000">
                          <a:solidFill>
                            <a:schemeClr val="dk1"/>
                          </a:solidFill>
                          <a:latin typeface="Roboto"/>
                          <a:ea typeface="Roboto"/>
                          <a:cs typeface="Roboto"/>
                          <a:sym typeface="Roboto"/>
                        </a:rPr>
                        <a:t>To create a global movement for foundational learning</a:t>
                      </a:r>
                      <a:endParaRPr sz="1000">
                        <a:solidFill>
                          <a:schemeClr val="dk1"/>
                        </a:solidFill>
                        <a:latin typeface="Roboto"/>
                        <a:ea typeface="Roboto"/>
                        <a:cs typeface="Roboto"/>
                        <a:sym typeface="Roboto"/>
                      </a:endParaRPr>
                    </a:p>
                    <a:p>
                      <a:pPr indent="0" lvl="0" marL="0" rtl="0" algn="l">
                        <a:lnSpc>
                          <a:spcPct val="140000"/>
                        </a:lnSpc>
                        <a:spcBef>
                          <a:spcPts val="0"/>
                        </a:spcBef>
                        <a:spcAft>
                          <a:spcPts val="0"/>
                        </a:spcAft>
                        <a:buClr>
                          <a:schemeClr val="dk1"/>
                        </a:buClr>
                        <a:buSzPts val="1100"/>
                        <a:buFont typeface="Arial"/>
                        <a:buNone/>
                      </a:pPr>
                      <a:r>
                        <a:t/>
                      </a:r>
                      <a:endParaRPr sz="1000"/>
                    </a:p>
                    <a:p>
                      <a:pPr indent="0" lvl="0" marL="0" rtl="0" algn="l">
                        <a:lnSpc>
                          <a:spcPct val="140000"/>
                        </a:lnSpc>
                        <a:spcBef>
                          <a:spcPts val="0"/>
                        </a:spcBef>
                        <a:spcAft>
                          <a:spcPts val="0"/>
                        </a:spcAft>
                        <a:buNone/>
                      </a:pPr>
                      <a:r>
                        <a:t/>
                      </a:r>
                      <a:endParaRPr sz="1000"/>
                    </a:p>
                  </a:txBody>
                  <a:tcPr marT="91425" marB="91425" marR="91425" marL="91425">
                    <a:lnL cap="flat" cmpd="sng" w="9525">
                      <a:solidFill>
                        <a:srgbClr val="CCCCCC"/>
                      </a:solidFill>
                      <a:prstDash val="solid"/>
                      <a:round/>
                      <a:headEnd len="sm" w="sm" type="none"/>
                      <a:tailEnd len="sm" w="sm" type="none"/>
                    </a:lnL>
                    <a:lnR cap="flat" cmpd="sng" w="9525">
                      <a:solidFill>
                        <a:srgbClr val="CCCCCC"/>
                      </a:solidFill>
                      <a:prstDash val="solid"/>
                      <a:round/>
                      <a:headEnd len="sm" w="sm" type="none"/>
                      <a:tailEnd len="sm" w="sm" type="none"/>
                    </a:lnR>
                    <a:lnT cap="flat" cmpd="sng" w="9525">
                      <a:solidFill>
                        <a:srgbClr val="CCCCCC"/>
                      </a:solidFill>
                      <a:prstDash val="solid"/>
                      <a:round/>
                      <a:headEnd len="sm" w="sm" type="none"/>
                      <a:tailEnd len="sm" w="sm" type="none"/>
                    </a:lnT>
                    <a:lnB cap="flat" cmpd="sng" w="9525">
                      <a:solidFill>
                        <a:srgbClr val="CCCCCC"/>
                      </a:solidFill>
                      <a:prstDash val="solid"/>
                      <a:round/>
                      <a:headEnd len="sm" w="sm" type="none"/>
                      <a:tailEnd len="sm" w="sm" type="none"/>
                    </a:lnB>
                  </a:tcPr>
                </a:tc>
              </a:tr>
            </a:tbl>
          </a:graphicData>
        </a:graphic>
      </p:graphicFrame>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4" name="Shape 434"/>
        <p:cNvGrpSpPr/>
        <p:nvPr/>
      </p:nvGrpSpPr>
      <p:grpSpPr>
        <a:xfrm>
          <a:off x="0" y="0"/>
          <a:ext cx="0" cy="0"/>
          <a:chOff x="0" y="0"/>
          <a:chExt cx="0" cy="0"/>
        </a:xfrm>
      </p:grpSpPr>
      <p:cxnSp>
        <p:nvCxnSpPr>
          <p:cNvPr id="435" name="Google Shape;435;p39"/>
          <p:cNvCxnSpPr/>
          <p:nvPr/>
        </p:nvCxnSpPr>
        <p:spPr>
          <a:xfrm flipH="1" rot="10800000">
            <a:off x="0" y="575950"/>
            <a:ext cx="2174700" cy="2400"/>
          </a:xfrm>
          <a:prstGeom prst="straightConnector1">
            <a:avLst/>
          </a:prstGeom>
          <a:noFill/>
          <a:ln cap="flat" cmpd="sng" w="9525">
            <a:solidFill>
              <a:srgbClr val="934279"/>
            </a:solidFill>
            <a:prstDash val="solid"/>
            <a:round/>
            <a:headEnd len="med" w="med" type="none"/>
            <a:tailEnd len="med" w="med" type="none"/>
          </a:ln>
        </p:spPr>
      </p:cxnSp>
      <p:sp>
        <p:nvSpPr>
          <p:cNvPr id="436" name="Google Shape;436;p39"/>
          <p:cNvSpPr txBox="1"/>
          <p:nvPr/>
        </p:nvSpPr>
        <p:spPr>
          <a:xfrm>
            <a:off x="502975" y="875100"/>
            <a:ext cx="8279700" cy="18654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b="1" lang="pt-BR">
                <a:highlight>
                  <a:srgbClr val="FFFFFF"/>
                </a:highlight>
                <a:latin typeface="Roboto"/>
                <a:ea typeface="Roboto"/>
                <a:cs typeface="Roboto"/>
                <a:sym typeface="Roboto"/>
              </a:rPr>
              <a:t>FELLOWS’ INPUT FROM DISCUSSIONS IN COP#5</a:t>
            </a:r>
            <a:r>
              <a:rPr b="1" lang="pt-BR" sz="1500">
                <a:solidFill>
                  <a:schemeClr val="dk2"/>
                </a:solidFill>
                <a:highlight>
                  <a:srgbClr val="FFFFFF"/>
                </a:highlight>
                <a:latin typeface="Roboto"/>
                <a:ea typeface="Roboto"/>
                <a:cs typeface="Roboto"/>
                <a:sym typeface="Roboto"/>
              </a:rPr>
              <a:t> </a:t>
            </a:r>
            <a:endParaRPr b="1" sz="1500">
              <a:solidFill>
                <a:schemeClr val="dk2"/>
              </a:solidFill>
              <a:highlight>
                <a:srgbClr val="FFFFFF"/>
              </a:highlight>
              <a:latin typeface="Roboto"/>
              <a:ea typeface="Roboto"/>
              <a:cs typeface="Roboto"/>
              <a:sym typeface="Roboto"/>
            </a:endParaRPr>
          </a:p>
          <a:p>
            <a:pPr indent="0" lvl="0" marL="0" rtl="0" algn="l">
              <a:lnSpc>
                <a:spcPct val="115000"/>
              </a:lnSpc>
              <a:spcBef>
                <a:spcPts val="0"/>
              </a:spcBef>
              <a:spcAft>
                <a:spcPts val="0"/>
              </a:spcAft>
              <a:buNone/>
            </a:pPr>
            <a:r>
              <a:t/>
            </a:r>
            <a:endParaRPr b="1" sz="1300">
              <a:solidFill>
                <a:schemeClr val="dk1"/>
              </a:solidFill>
              <a:highlight>
                <a:srgbClr val="FFFFFF"/>
              </a:highlight>
              <a:latin typeface="Roboto"/>
              <a:ea typeface="Roboto"/>
              <a:cs typeface="Roboto"/>
              <a:sym typeface="Roboto"/>
            </a:endParaRPr>
          </a:p>
          <a:p>
            <a:pPr indent="-298450" lvl="0" marL="457200" rtl="0" algn="l">
              <a:lnSpc>
                <a:spcPct val="150000"/>
              </a:lnSpc>
              <a:spcBef>
                <a:spcPts val="0"/>
              </a:spcBef>
              <a:spcAft>
                <a:spcPts val="0"/>
              </a:spcAft>
              <a:buClr>
                <a:schemeClr val="dk1"/>
              </a:buClr>
              <a:buSzPts val="1100"/>
              <a:buFont typeface="Roboto"/>
              <a:buChar char="●"/>
            </a:pPr>
            <a:r>
              <a:rPr b="1" lang="pt-BR" sz="1100">
                <a:solidFill>
                  <a:schemeClr val="dk1"/>
                </a:solidFill>
                <a:latin typeface="Roboto"/>
                <a:ea typeface="Roboto"/>
                <a:cs typeface="Roboto"/>
                <a:sym typeface="Roboto"/>
              </a:rPr>
              <a:t>PAL Network</a:t>
            </a:r>
            <a:r>
              <a:rPr lang="pt-BR" sz="1100">
                <a:solidFill>
                  <a:schemeClr val="dk1"/>
                </a:solidFill>
                <a:latin typeface="Roboto"/>
                <a:ea typeface="Roboto"/>
                <a:cs typeface="Roboto"/>
                <a:sym typeface="Roboto"/>
              </a:rPr>
              <a:t> was the most voted choice in all groups</a:t>
            </a:r>
            <a:endParaRPr sz="1100">
              <a:solidFill>
                <a:schemeClr val="dk1"/>
              </a:solidFill>
              <a:latin typeface="Roboto"/>
              <a:ea typeface="Roboto"/>
              <a:cs typeface="Roboto"/>
              <a:sym typeface="Roboto"/>
            </a:endParaRPr>
          </a:p>
          <a:p>
            <a:pPr indent="-298450" lvl="1" marL="914400" rtl="0" algn="l">
              <a:lnSpc>
                <a:spcPct val="150000"/>
              </a:lnSpc>
              <a:spcBef>
                <a:spcPts val="0"/>
              </a:spcBef>
              <a:spcAft>
                <a:spcPts val="0"/>
              </a:spcAft>
              <a:buClr>
                <a:schemeClr val="dk1"/>
              </a:buClr>
              <a:buSzPts val="1100"/>
              <a:buFont typeface="Roboto"/>
              <a:buChar char="○"/>
            </a:pPr>
            <a:r>
              <a:rPr lang="pt-BR" sz="1100">
                <a:solidFill>
                  <a:schemeClr val="dk1"/>
                </a:solidFill>
                <a:latin typeface="Roboto"/>
                <a:ea typeface="Roboto"/>
                <a:cs typeface="Roboto"/>
                <a:sym typeface="Roboto"/>
              </a:rPr>
              <a:t>Global reach</a:t>
            </a:r>
            <a:endParaRPr sz="1100">
              <a:solidFill>
                <a:schemeClr val="dk1"/>
              </a:solidFill>
              <a:latin typeface="Roboto"/>
              <a:ea typeface="Roboto"/>
              <a:cs typeface="Roboto"/>
              <a:sym typeface="Roboto"/>
            </a:endParaRPr>
          </a:p>
          <a:p>
            <a:pPr indent="-298450" lvl="1" marL="914400" rtl="0" algn="l">
              <a:lnSpc>
                <a:spcPct val="150000"/>
              </a:lnSpc>
              <a:spcBef>
                <a:spcPts val="0"/>
              </a:spcBef>
              <a:spcAft>
                <a:spcPts val="0"/>
              </a:spcAft>
              <a:buClr>
                <a:schemeClr val="dk1"/>
              </a:buClr>
              <a:buSzPts val="1100"/>
              <a:buFont typeface="Roboto"/>
              <a:buChar char="○"/>
            </a:pPr>
            <a:r>
              <a:rPr lang="pt-BR" sz="1100">
                <a:solidFill>
                  <a:schemeClr val="dk1"/>
                </a:solidFill>
                <a:latin typeface="Roboto"/>
                <a:ea typeface="Roboto"/>
                <a:cs typeface="Roboto"/>
                <a:sym typeface="Roboto"/>
              </a:rPr>
              <a:t>Opportunity to exchange with other countries</a:t>
            </a:r>
            <a:endParaRPr sz="1100">
              <a:solidFill>
                <a:schemeClr val="dk1"/>
              </a:solidFill>
              <a:latin typeface="Roboto"/>
              <a:ea typeface="Roboto"/>
              <a:cs typeface="Roboto"/>
              <a:sym typeface="Roboto"/>
            </a:endParaRPr>
          </a:p>
          <a:p>
            <a:pPr indent="-298450" lvl="1" marL="914400" rtl="0" algn="l">
              <a:lnSpc>
                <a:spcPct val="150000"/>
              </a:lnSpc>
              <a:spcBef>
                <a:spcPts val="0"/>
              </a:spcBef>
              <a:spcAft>
                <a:spcPts val="0"/>
              </a:spcAft>
              <a:buClr>
                <a:schemeClr val="dk1"/>
              </a:buClr>
              <a:buSzPts val="1100"/>
              <a:buFont typeface="Roboto"/>
              <a:buChar char="○"/>
            </a:pPr>
            <a:r>
              <a:rPr lang="pt-BR" sz="1100">
                <a:solidFill>
                  <a:schemeClr val="dk1"/>
                </a:solidFill>
                <a:latin typeface="Roboto"/>
                <a:ea typeface="Roboto"/>
                <a:cs typeface="Roboto"/>
                <a:sym typeface="Roboto"/>
              </a:rPr>
              <a:t>Good fit for the objectives of both coalitions, in Pakistan and Kenya</a:t>
            </a:r>
            <a:endParaRPr sz="1100">
              <a:solidFill>
                <a:schemeClr val="dk1"/>
              </a:solidFill>
              <a:latin typeface="Roboto"/>
              <a:ea typeface="Roboto"/>
              <a:cs typeface="Roboto"/>
              <a:sym typeface="Roboto"/>
            </a:endParaRPr>
          </a:p>
          <a:p>
            <a:pPr indent="-298450" lvl="1" marL="914400" rtl="0" algn="l">
              <a:lnSpc>
                <a:spcPct val="150000"/>
              </a:lnSpc>
              <a:spcBef>
                <a:spcPts val="0"/>
              </a:spcBef>
              <a:spcAft>
                <a:spcPts val="300"/>
              </a:spcAft>
              <a:buClr>
                <a:schemeClr val="dk1"/>
              </a:buClr>
              <a:buSzPts val="1100"/>
              <a:buFont typeface="Roboto"/>
              <a:buChar char="○"/>
            </a:pPr>
            <a:r>
              <a:rPr lang="pt-BR" sz="1100">
                <a:solidFill>
                  <a:schemeClr val="dk1"/>
                </a:solidFill>
                <a:latin typeface="Roboto"/>
                <a:ea typeface="Roboto"/>
                <a:cs typeface="Roboto"/>
                <a:sym typeface="Roboto"/>
              </a:rPr>
              <a:t>Interesting impact (e.g. in policy dialogue) </a:t>
            </a:r>
            <a:endParaRPr sz="1100">
              <a:solidFill>
                <a:schemeClr val="dk1"/>
              </a:solidFill>
              <a:latin typeface="Roboto"/>
              <a:ea typeface="Roboto"/>
              <a:cs typeface="Roboto"/>
              <a:sym typeface="Roboto"/>
            </a:endParaRPr>
          </a:p>
        </p:txBody>
      </p:sp>
      <p:sp>
        <p:nvSpPr>
          <p:cNvPr id="437" name="Google Shape;437;p39"/>
          <p:cNvSpPr txBox="1"/>
          <p:nvPr/>
        </p:nvSpPr>
        <p:spPr>
          <a:xfrm>
            <a:off x="120025" y="105675"/>
            <a:ext cx="74523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pt-BR">
                <a:solidFill>
                  <a:srgbClr val="595959"/>
                </a:solidFill>
                <a:latin typeface="Roboto"/>
                <a:ea typeface="Roboto"/>
                <a:cs typeface="Roboto"/>
                <a:sym typeface="Roboto"/>
              </a:rPr>
              <a:t>TRANSNATIONAL NETWORK </a:t>
            </a:r>
            <a:endParaRPr b="1">
              <a:solidFill>
                <a:srgbClr val="595959"/>
              </a:solidFill>
              <a:latin typeface="Roboto"/>
              <a:ea typeface="Roboto"/>
              <a:cs typeface="Roboto"/>
              <a:sym typeface="Roboto"/>
            </a:endParaRPr>
          </a:p>
        </p:txBody>
      </p:sp>
      <p:pic>
        <p:nvPicPr>
          <p:cNvPr id="438" name="Google Shape;438;p39"/>
          <p:cNvPicPr preferRelativeResize="0"/>
          <p:nvPr/>
        </p:nvPicPr>
        <p:blipFill>
          <a:blip r:embed="rId3">
            <a:alphaModFix/>
          </a:blip>
          <a:stretch>
            <a:fillRect/>
          </a:stretch>
        </p:blipFill>
        <p:spPr>
          <a:xfrm>
            <a:off x="7501863" y="3265725"/>
            <a:ext cx="1394425" cy="1264300"/>
          </a:xfrm>
          <a:prstGeom prst="rect">
            <a:avLst/>
          </a:prstGeom>
          <a:noFill/>
          <a:ln>
            <a:noFill/>
          </a:ln>
        </p:spPr>
      </p:pic>
      <p:pic>
        <p:nvPicPr>
          <p:cNvPr id="439" name="Google Shape;439;p39"/>
          <p:cNvPicPr preferRelativeResize="0"/>
          <p:nvPr/>
        </p:nvPicPr>
        <p:blipFill rotWithShape="1">
          <a:blip r:embed="rId4">
            <a:alphaModFix/>
          </a:blip>
          <a:srcRect b="27124" l="0" r="0" t="0"/>
          <a:stretch/>
        </p:blipFill>
        <p:spPr>
          <a:xfrm>
            <a:off x="542002" y="3037250"/>
            <a:ext cx="6822698" cy="1721250"/>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3" name="Shape 443"/>
        <p:cNvGrpSpPr/>
        <p:nvPr/>
      </p:nvGrpSpPr>
      <p:grpSpPr>
        <a:xfrm>
          <a:off x="0" y="0"/>
          <a:ext cx="0" cy="0"/>
          <a:chOff x="0" y="0"/>
          <a:chExt cx="0" cy="0"/>
        </a:xfrm>
      </p:grpSpPr>
      <p:cxnSp>
        <p:nvCxnSpPr>
          <p:cNvPr id="444" name="Google Shape;444;p40"/>
          <p:cNvCxnSpPr/>
          <p:nvPr/>
        </p:nvCxnSpPr>
        <p:spPr>
          <a:xfrm flipH="1" rot="10800000">
            <a:off x="0" y="575950"/>
            <a:ext cx="2174700" cy="2400"/>
          </a:xfrm>
          <a:prstGeom prst="straightConnector1">
            <a:avLst/>
          </a:prstGeom>
          <a:noFill/>
          <a:ln cap="flat" cmpd="sng" w="9525">
            <a:solidFill>
              <a:srgbClr val="934279"/>
            </a:solidFill>
            <a:prstDash val="solid"/>
            <a:round/>
            <a:headEnd len="med" w="med" type="none"/>
            <a:tailEnd len="med" w="med" type="none"/>
          </a:ln>
        </p:spPr>
      </p:cxnSp>
      <p:sp>
        <p:nvSpPr>
          <p:cNvPr id="445" name="Google Shape;445;p40"/>
          <p:cNvSpPr txBox="1"/>
          <p:nvPr/>
        </p:nvSpPr>
        <p:spPr>
          <a:xfrm>
            <a:off x="502975" y="875100"/>
            <a:ext cx="7984500" cy="4155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b="1" lang="pt-BR">
                <a:highlight>
                  <a:srgbClr val="FFFFFF"/>
                </a:highlight>
                <a:latin typeface="Roboto"/>
                <a:ea typeface="Roboto"/>
                <a:cs typeface="Roboto"/>
                <a:sym typeface="Roboto"/>
              </a:rPr>
              <a:t>FELLOWS’ INPUT FROM DISCUSSIONS IN COP#5</a:t>
            </a:r>
            <a:r>
              <a:rPr b="1" lang="pt-BR" sz="1500">
                <a:solidFill>
                  <a:schemeClr val="dk2"/>
                </a:solidFill>
                <a:highlight>
                  <a:srgbClr val="FFFFFF"/>
                </a:highlight>
                <a:latin typeface="Roboto"/>
                <a:ea typeface="Roboto"/>
                <a:cs typeface="Roboto"/>
                <a:sym typeface="Roboto"/>
              </a:rPr>
              <a:t> </a:t>
            </a:r>
            <a:endParaRPr sz="1100">
              <a:solidFill>
                <a:schemeClr val="dk1"/>
              </a:solidFill>
              <a:latin typeface="Roboto"/>
              <a:ea typeface="Roboto"/>
              <a:cs typeface="Roboto"/>
              <a:sym typeface="Roboto"/>
            </a:endParaRPr>
          </a:p>
        </p:txBody>
      </p:sp>
      <p:sp>
        <p:nvSpPr>
          <p:cNvPr id="446" name="Google Shape;446;p40"/>
          <p:cNvSpPr txBox="1"/>
          <p:nvPr/>
        </p:nvSpPr>
        <p:spPr>
          <a:xfrm>
            <a:off x="120025" y="105675"/>
            <a:ext cx="74523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pt-BR">
                <a:solidFill>
                  <a:srgbClr val="595959"/>
                </a:solidFill>
                <a:latin typeface="Roboto"/>
                <a:ea typeface="Roboto"/>
                <a:cs typeface="Roboto"/>
                <a:sym typeface="Roboto"/>
              </a:rPr>
              <a:t>TRANSNATIONAL NETWORK </a:t>
            </a:r>
            <a:endParaRPr b="1">
              <a:solidFill>
                <a:srgbClr val="595959"/>
              </a:solidFill>
              <a:latin typeface="Roboto"/>
              <a:ea typeface="Roboto"/>
              <a:cs typeface="Roboto"/>
              <a:sym typeface="Roboto"/>
            </a:endParaRPr>
          </a:p>
        </p:txBody>
      </p:sp>
      <p:sp>
        <p:nvSpPr>
          <p:cNvPr id="447" name="Google Shape;447;p40"/>
          <p:cNvSpPr txBox="1"/>
          <p:nvPr/>
        </p:nvSpPr>
        <p:spPr>
          <a:xfrm>
            <a:off x="4202900" y="1435600"/>
            <a:ext cx="4473900" cy="2970300"/>
          </a:xfrm>
          <a:prstGeom prst="rect">
            <a:avLst/>
          </a:prstGeom>
          <a:noFill/>
          <a:ln>
            <a:noFill/>
          </a:ln>
        </p:spPr>
        <p:txBody>
          <a:bodyPr anchorCtr="0" anchor="t" bIns="91425" lIns="91425" spcFirstLastPara="1" rIns="91425" wrap="square" tIns="91425">
            <a:spAutoFit/>
          </a:bodyPr>
          <a:lstStyle/>
          <a:p>
            <a:pPr indent="-298450" lvl="0" marL="457200" rtl="0" algn="l">
              <a:lnSpc>
                <a:spcPct val="115000"/>
              </a:lnSpc>
              <a:spcBef>
                <a:spcPts val="0"/>
              </a:spcBef>
              <a:spcAft>
                <a:spcPts val="0"/>
              </a:spcAft>
              <a:buClr>
                <a:schemeClr val="dk1"/>
              </a:buClr>
              <a:buSzPts val="1100"/>
              <a:buFont typeface="Roboto"/>
              <a:buChar char="●"/>
            </a:pPr>
            <a:r>
              <a:rPr b="1" lang="pt-BR" sz="1100">
                <a:solidFill>
                  <a:schemeClr val="dk1"/>
                </a:solidFill>
                <a:latin typeface="Roboto"/>
                <a:ea typeface="Roboto"/>
                <a:cs typeface="Roboto"/>
                <a:sym typeface="Roboto"/>
              </a:rPr>
              <a:t>Content </a:t>
            </a:r>
            <a:r>
              <a:rPr lang="pt-BR" sz="1100">
                <a:solidFill>
                  <a:schemeClr val="dk1"/>
                </a:solidFill>
                <a:latin typeface="Roboto"/>
                <a:ea typeface="Roboto"/>
                <a:cs typeface="Roboto"/>
                <a:sym typeface="Roboto"/>
              </a:rPr>
              <a:t>the fellows would be interested in: </a:t>
            </a:r>
            <a:endParaRPr sz="1100">
              <a:solidFill>
                <a:schemeClr val="dk1"/>
              </a:solidFill>
              <a:latin typeface="Roboto"/>
              <a:ea typeface="Roboto"/>
              <a:cs typeface="Roboto"/>
              <a:sym typeface="Roboto"/>
            </a:endParaRPr>
          </a:p>
          <a:p>
            <a:pPr indent="-298450" lvl="1" marL="914400" rtl="0" algn="l">
              <a:lnSpc>
                <a:spcPct val="115000"/>
              </a:lnSpc>
              <a:spcBef>
                <a:spcPts val="1000"/>
              </a:spcBef>
              <a:spcAft>
                <a:spcPts val="0"/>
              </a:spcAft>
              <a:buClr>
                <a:schemeClr val="dk1"/>
              </a:buClr>
              <a:buSzPts val="1100"/>
              <a:buFont typeface="Roboto"/>
              <a:buChar char="○"/>
            </a:pPr>
            <a:r>
              <a:rPr lang="pt-BR" sz="1100">
                <a:solidFill>
                  <a:schemeClr val="dk1"/>
                </a:solidFill>
                <a:latin typeface="Roboto"/>
                <a:ea typeface="Roboto"/>
                <a:cs typeface="Roboto"/>
                <a:sym typeface="Roboto"/>
              </a:rPr>
              <a:t>Fundraising opportunities</a:t>
            </a:r>
            <a:endParaRPr sz="1100">
              <a:solidFill>
                <a:schemeClr val="dk1"/>
              </a:solidFill>
              <a:latin typeface="Roboto"/>
              <a:ea typeface="Roboto"/>
              <a:cs typeface="Roboto"/>
              <a:sym typeface="Roboto"/>
            </a:endParaRPr>
          </a:p>
          <a:p>
            <a:pPr indent="-298450" lvl="1" marL="914400" rtl="0" algn="l">
              <a:lnSpc>
                <a:spcPct val="115000"/>
              </a:lnSpc>
              <a:spcBef>
                <a:spcPts val="300"/>
              </a:spcBef>
              <a:spcAft>
                <a:spcPts val="0"/>
              </a:spcAft>
              <a:buClr>
                <a:schemeClr val="dk1"/>
              </a:buClr>
              <a:buSzPts val="1100"/>
              <a:buFont typeface="Roboto"/>
              <a:buChar char="○"/>
            </a:pPr>
            <a:r>
              <a:rPr lang="pt-BR" sz="1100">
                <a:solidFill>
                  <a:schemeClr val="dk1"/>
                </a:solidFill>
                <a:latin typeface="Roboto"/>
                <a:ea typeface="Roboto"/>
                <a:cs typeface="Roboto"/>
                <a:sym typeface="Roboto"/>
              </a:rPr>
              <a:t>Other type of opportunities</a:t>
            </a:r>
            <a:endParaRPr sz="1100">
              <a:solidFill>
                <a:schemeClr val="dk1"/>
              </a:solidFill>
              <a:latin typeface="Roboto"/>
              <a:ea typeface="Roboto"/>
              <a:cs typeface="Roboto"/>
              <a:sym typeface="Roboto"/>
            </a:endParaRPr>
          </a:p>
          <a:p>
            <a:pPr indent="-298450" lvl="1" marL="914400" rtl="0" algn="l">
              <a:lnSpc>
                <a:spcPct val="115000"/>
              </a:lnSpc>
              <a:spcBef>
                <a:spcPts val="300"/>
              </a:spcBef>
              <a:spcAft>
                <a:spcPts val="0"/>
              </a:spcAft>
              <a:buClr>
                <a:schemeClr val="dk1"/>
              </a:buClr>
              <a:buSzPts val="1100"/>
              <a:buFont typeface="Roboto"/>
              <a:buChar char="○"/>
            </a:pPr>
            <a:r>
              <a:rPr lang="pt-BR" sz="1100">
                <a:solidFill>
                  <a:schemeClr val="dk1"/>
                </a:solidFill>
                <a:highlight>
                  <a:srgbClr val="FFE599"/>
                </a:highlight>
                <a:latin typeface="Roboto"/>
                <a:ea typeface="Roboto"/>
                <a:cs typeface="Roboto"/>
                <a:sym typeface="Roboto"/>
              </a:rPr>
              <a:t>A</a:t>
            </a:r>
            <a:r>
              <a:rPr lang="pt-BR" sz="1100">
                <a:solidFill>
                  <a:schemeClr val="dk1"/>
                </a:solidFill>
                <a:highlight>
                  <a:srgbClr val="FFE599"/>
                </a:highlight>
                <a:latin typeface="Roboto"/>
                <a:ea typeface="Roboto"/>
                <a:cs typeface="Roboto"/>
                <a:sym typeface="Roboto"/>
              </a:rPr>
              <a:t>ssessment: </a:t>
            </a:r>
            <a:r>
              <a:rPr lang="pt-BR" sz="1100">
                <a:solidFill>
                  <a:schemeClr val="dk1"/>
                </a:solidFill>
                <a:highlight>
                  <a:srgbClr val="FFE599"/>
                </a:highlight>
                <a:latin typeface="Roboto"/>
                <a:ea typeface="Roboto"/>
                <a:cs typeface="Roboto"/>
                <a:sym typeface="Roboto"/>
              </a:rPr>
              <a:t>tools, frameworks </a:t>
            </a:r>
            <a:r>
              <a:rPr lang="pt-BR" sz="1100">
                <a:solidFill>
                  <a:schemeClr val="dk1"/>
                </a:solidFill>
                <a:highlight>
                  <a:srgbClr val="FFE599"/>
                </a:highlight>
                <a:latin typeface="Roboto"/>
                <a:ea typeface="Roboto"/>
                <a:cs typeface="Roboto"/>
                <a:sym typeface="Roboto"/>
              </a:rPr>
              <a:t> </a:t>
            </a:r>
            <a:endParaRPr sz="1100">
              <a:solidFill>
                <a:schemeClr val="dk1"/>
              </a:solidFill>
              <a:highlight>
                <a:srgbClr val="FFE599"/>
              </a:highlight>
              <a:latin typeface="Roboto"/>
              <a:ea typeface="Roboto"/>
              <a:cs typeface="Roboto"/>
              <a:sym typeface="Roboto"/>
            </a:endParaRPr>
          </a:p>
          <a:p>
            <a:pPr indent="-298450" lvl="1" marL="914400" rtl="0" algn="l">
              <a:lnSpc>
                <a:spcPct val="115000"/>
              </a:lnSpc>
              <a:spcBef>
                <a:spcPts val="300"/>
              </a:spcBef>
              <a:spcAft>
                <a:spcPts val="0"/>
              </a:spcAft>
              <a:buClr>
                <a:schemeClr val="dk1"/>
              </a:buClr>
              <a:buSzPts val="1100"/>
              <a:buFont typeface="Roboto"/>
              <a:buChar char="○"/>
            </a:pPr>
            <a:r>
              <a:rPr lang="pt-BR" sz="1100">
                <a:solidFill>
                  <a:schemeClr val="dk1"/>
                </a:solidFill>
                <a:latin typeface="Roboto"/>
                <a:ea typeface="Roboto"/>
                <a:cs typeface="Roboto"/>
                <a:sym typeface="Roboto"/>
              </a:rPr>
              <a:t>M&amp;E</a:t>
            </a:r>
            <a:endParaRPr sz="1100">
              <a:solidFill>
                <a:schemeClr val="dk1"/>
              </a:solidFill>
              <a:latin typeface="Roboto"/>
              <a:ea typeface="Roboto"/>
              <a:cs typeface="Roboto"/>
              <a:sym typeface="Roboto"/>
            </a:endParaRPr>
          </a:p>
          <a:p>
            <a:pPr indent="-298450" lvl="1" marL="914400" rtl="0" algn="l">
              <a:lnSpc>
                <a:spcPct val="115000"/>
              </a:lnSpc>
              <a:spcBef>
                <a:spcPts val="300"/>
              </a:spcBef>
              <a:spcAft>
                <a:spcPts val="0"/>
              </a:spcAft>
              <a:buClr>
                <a:schemeClr val="dk1"/>
              </a:buClr>
              <a:buSzPts val="1100"/>
              <a:buFont typeface="Roboto"/>
              <a:buChar char="○"/>
            </a:pPr>
            <a:r>
              <a:rPr lang="pt-BR" sz="1100">
                <a:solidFill>
                  <a:schemeClr val="dk1"/>
                </a:solidFill>
                <a:highlight>
                  <a:srgbClr val="FFE599"/>
                </a:highlight>
                <a:latin typeface="Roboto"/>
                <a:ea typeface="Roboto"/>
                <a:cs typeface="Roboto"/>
                <a:sym typeface="Roboto"/>
              </a:rPr>
              <a:t>Education funding</a:t>
            </a:r>
            <a:endParaRPr sz="1100">
              <a:solidFill>
                <a:schemeClr val="dk1"/>
              </a:solidFill>
              <a:highlight>
                <a:srgbClr val="FFE599"/>
              </a:highlight>
              <a:latin typeface="Roboto"/>
              <a:ea typeface="Roboto"/>
              <a:cs typeface="Roboto"/>
              <a:sym typeface="Roboto"/>
            </a:endParaRPr>
          </a:p>
          <a:p>
            <a:pPr indent="-298450" lvl="1" marL="914400" rtl="0" algn="l">
              <a:lnSpc>
                <a:spcPct val="115000"/>
              </a:lnSpc>
              <a:spcBef>
                <a:spcPts val="300"/>
              </a:spcBef>
              <a:spcAft>
                <a:spcPts val="0"/>
              </a:spcAft>
              <a:buClr>
                <a:schemeClr val="dk1"/>
              </a:buClr>
              <a:buSzPts val="1100"/>
              <a:buFont typeface="Roboto"/>
              <a:buChar char="○"/>
            </a:pPr>
            <a:r>
              <a:rPr lang="pt-BR" sz="1100">
                <a:solidFill>
                  <a:schemeClr val="dk1"/>
                </a:solidFill>
                <a:highlight>
                  <a:srgbClr val="FFE599"/>
                </a:highlight>
                <a:latin typeface="Roboto"/>
                <a:ea typeface="Roboto"/>
                <a:cs typeface="Roboto"/>
                <a:sym typeface="Roboto"/>
              </a:rPr>
              <a:t>Technology in education</a:t>
            </a:r>
            <a:r>
              <a:rPr lang="pt-BR" sz="1100">
                <a:solidFill>
                  <a:schemeClr val="dk1"/>
                </a:solidFill>
                <a:latin typeface="Roboto"/>
                <a:ea typeface="Roboto"/>
                <a:cs typeface="Roboto"/>
                <a:sym typeface="Roboto"/>
              </a:rPr>
              <a:t> </a:t>
            </a:r>
            <a:endParaRPr sz="1100">
              <a:solidFill>
                <a:schemeClr val="dk1"/>
              </a:solidFill>
              <a:latin typeface="Roboto"/>
              <a:ea typeface="Roboto"/>
              <a:cs typeface="Roboto"/>
              <a:sym typeface="Roboto"/>
            </a:endParaRPr>
          </a:p>
          <a:p>
            <a:pPr indent="-298450" lvl="1" marL="914400" rtl="0" algn="l">
              <a:lnSpc>
                <a:spcPct val="115000"/>
              </a:lnSpc>
              <a:spcBef>
                <a:spcPts val="300"/>
              </a:spcBef>
              <a:spcAft>
                <a:spcPts val="0"/>
              </a:spcAft>
              <a:buClr>
                <a:schemeClr val="dk1"/>
              </a:buClr>
              <a:buSzPts val="1100"/>
              <a:buFont typeface="Roboto"/>
              <a:buChar char="○"/>
            </a:pPr>
            <a:r>
              <a:rPr lang="pt-BR" sz="1100">
                <a:solidFill>
                  <a:schemeClr val="dk1"/>
                </a:solidFill>
                <a:latin typeface="Roboto"/>
                <a:ea typeface="Roboto"/>
                <a:cs typeface="Roboto"/>
                <a:sym typeface="Roboto"/>
              </a:rPr>
              <a:t>Equity/ inclusion in education</a:t>
            </a:r>
            <a:endParaRPr sz="1100">
              <a:solidFill>
                <a:schemeClr val="dk1"/>
              </a:solidFill>
              <a:latin typeface="Roboto"/>
              <a:ea typeface="Roboto"/>
              <a:cs typeface="Roboto"/>
              <a:sym typeface="Roboto"/>
            </a:endParaRPr>
          </a:p>
          <a:p>
            <a:pPr indent="-298450" lvl="1" marL="914400" rtl="0" algn="l">
              <a:lnSpc>
                <a:spcPct val="115000"/>
              </a:lnSpc>
              <a:spcBef>
                <a:spcPts val="300"/>
              </a:spcBef>
              <a:spcAft>
                <a:spcPts val="0"/>
              </a:spcAft>
              <a:buClr>
                <a:schemeClr val="dk1"/>
              </a:buClr>
              <a:buSzPts val="1100"/>
              <a:buFont typeface="Roboto"/>
              <a:buChar char="○"/>
            </a:pPr>
            <a:r>
              <a:rPr lang="pt-BR" sz="1100">
                <a:solidFill>
                  <a:schemeClr val="dk1"/>
                </a:solidFill>
                <a:latin typeface="Roboto"/>
                <a:ea typeface="Roboto"/>
                <a:cs typeface="Roboto"/>
                <a:sym typeface="Roboto"/>
              </a:rPr>
              <a:t>Training for headteachers &amp; teachers</a:t>
            </a:r>
            <a:endParaRPr sz="1100">
              <a:solidFill>
                <a:schemeClr val="dk1"/>
              </a:solidFill>
              <a:latin typeface="Roboto"/>
              <a:ea typeface="Roboto"/>
              <a:cs typeface="Roboto"/>
              <a:sym typeface="Roboto"/>
            </a:endParaRPr>
          </a:p>
          <a:p>
            <a:pPr indent="-298450" lvl="1" marL="914400" rtl="0" algn="l">
              <a:lnSpc>
                <a:spcPct val="115000"/>
              </a:lnSpc>
              <a:spcBef>
                <a:spcPts val="300"/>
              </a:spcBef>
              <a:spcAft>
                <a:spcPts val="0"/>
              </a:spcAft>
              <a:buClr>
                <a:schemeClr val="dk1"/>
              </a:buClr>
              <a:buSzPts val="1100"/>
              <a:buFont typeface="Roboto"/>
              <a:buChar char="○"/>
            </a:pPr>
            <a:r>
              <a:rPr lang="pt-BR" sz="1100">
                <a:solidFill>
                  <a:schemeClr val="dk1"/>
                </a:solidFill>
                <a:latin typeface="Roboto"/>
                <a:ea typeface="Roboto"/>
                <a:cs typeface="Roboto"/>
                <a:sym typeface="Roboto"/>
              </a:rPr>
              <a:t>Content/ resources for headteachers &amp; teachers (especially digital) </a:t>
            </a:r>
            <a:endParaRPr sz="1100">
              <a:solidFill>
                <a:schemeClr val="dk1"/>
              </a:solidFill>
              <a:latin typeface="Roboto"/>
              <a:ea typeface="Roboto"/>
              <a:cs typeface="Roboto"/>
              <a:sym typeface="Roboto"/>
            </a:endParaRPr>
          </a:p>
          <a:p>
            <a:pPr indent="0" lvl="0" marL="0" rtl="0" algn="l">
              <a:lnSpc>
                <a:spcPct val="150000"/>
              </a:lnSpc>
              <a:spcBef>
                <a:spcPts val="300"/>
              </a:spcBef>
              <a:spcAft>
                <a:spcPts val="1200"/>
              </a:spcAft>
              <a:buNone/>
            </a:pPr>
            <a:r>
              <a:t/>
            </a:r>
            <a:endParaRPr sz="1100">
              <a:solidFill>
                <a:schemeClr val="dk1"/>
              </a:solidFill>
              <a:latin typeface="Roboto"/>
              <a:ea typeface="Roboto"/>
              <a:cs typeface="Roboto"/>
              <a:sym typeface="Roboto"/>
            </a:endParaRPr>
          </a:p>
        </p:txBody>
      </p:sp>
      <p:sp>
        <p:nvSpPr>
          <p:cNvPr id="448" name="Google Shape;448;p40"/>
          <p:cNvSpPr txBox="1"/>
          <p:nvPr/>
        </p:nvSpPr>
        <p:spPr>
          <a:xfrm>
            <a:off x="502975" y="1435600"/>
            <a:ext cx="3779100" cy="2542500"/>
          </a:xfrm>
          <a:prstGeom prst="rect">
            <a:avLst/>
          </a:prstGeom>
          <a:noFill/>
          <a:ln>
            <a:noFill/>
          </a:ln>
        </p:spPr>
        <p:txBody>
          <a:bodyPr anchorCtr="0" anchor="t" bIns="91425" lIns="91425" spcFirstLastPara="1" rIns="91425" wrap="square" tIns="91425">
            <a:spAutoFit/>
          </a:bodyPr>
          <a:lstStyle/>
          <a:p>
            <a:pPr indent="-298450" lvl="0" marL="457200" rtl="0" algn="l">
              <a:lnSpc>
                <a:spcPct val="115000"/>
              </a:lnSpc>
              <a:spcBef>
                <a:spcPts val="0"/>
              </a:spcBef>
              <a:spcAft>
                <a:spcPts val="0"/>
              </a:spcAft>
              <a:buClr>
                <a:schemeClr val="dk1"/>
              </a:buClr>
              <a:buSzPts val="1100"/>
              <a:buFont typeface="Roboto"/>
              <a:buChar char="●"/>
            </a:pPr>
            <a:r>
              <a:rPr b="1" lang="pt-BR" sz="1100">
                <a:solidFill>
                  <a:schemeClr val="dk1"/>
                </a:solidFill>
                <a:latin typeface="Roboto"/>
                <a:ea typeface="Roboto"/>
                <a:cs typeface="Roboto"/>
                <a:sym typeface="Roboto"/>
              </a:rPr>
              <a:t>Activities </a:t>
            </a:r>
            <a:r>
              <a:rPr lang="pt-BR" sz="1100">
                <a:solidFill>
                  <a:schemeClr val="dk1"/>
                </a:solidFill>
                <a:latin typeface="Roboto"/>
                <a:ea typeface="Roboto"/>
                <a:cs typeface="Roboto"/>
                <a:sym typeface="Roboto"/>
              </a:rPr>
              <a:t>the fellows would be interested in: </a:t>
            </a:r>
            <a:endParaRPr sz="1100">
              <a:solidFill>
                <a:schemeClr val="dk1"/>
              </a:solidFill>
              <a:latin typeface="Roboto"/>
              <a:ea typeface="Roboto"/>
              <a:cs typeface="Roboto"/>
              <a:sym typeface="Roboto"/>
            </a:endParaRPr>
          </a:p>
          <a:p>
            <a:pPr indent="-298450" lvl="1" marL="914400" rtl="0" algn="l">
              <a:lnSpc>
                <a:spcPct val="115000"/>
              </a:lnSpc>
              <a:spcBef>
                <a:spcPts val="1000"/>
              </a:spcBef>
              <a:spcAft>
                <a:spcPts val="0"/>
              </a:spcAft>
              <a:buClr>
                <a:schemeClr val="dk1"/>
              </a:buClr>
              <a:buSzPts val="1100"/>
              <a:buFont typeface="Roboto"/>
              <a:buChar char="○"/>
            </a:pPr>
            <a:r>
              <a:rPr lang="pt-BR" sz="1100">
                <a:solidFill>
                  <a:schemeClr val="dk1"/>
                </a:solidFill>
                <a:highlight>
                  <a:srgbClr val="FFE599"/>
                </a:highlight>
                <a:latin typeface="Roboto"/>
                <a:ea typeface="Roboto"/>
                <a:cs typeface="Roboto"/>
                <a:sym typeface="Roboto"/>
              </a:rPr>
              <a:t>Written materials</a:t>
            </a:r>
            <a:r>
              <a:rPr lang="pt-BR" sz="1100">
                <a:solidFill>
                  <a:schemeClr val="dk1"/>
                </a:solidFill>
                <a:latin typeface="Roboto"/>
                <a:ea typeface="Roboto"/>
                <a:cs typeface="Roboto"/>
                <a:sym typeface="Roboto"/>
              </a:rPr>
              <a:t> (e.g. case studies) </a:t>
            </a:r>
            <a:endParaRPr sz="1100">
              <a:solidFill>
                <a:schemeClr val="dk1"/>
              </a:solidFill>
              <a:latin typeface="Roboto"/>
              <a:ea typeface="Roboto"/>
              <a:cs typeface="Roboto"/>
              <a:sym typeface="Roboto"/>
            </a:endParaRPr>
          </a:p>
          <a:p>
            <a:pPr indent="-298450" lvl="1" marL="914400" rtl="0" algn="l">
              <a:lnSpc>
                <a:spcPct val="115000"/>
              </a:lnSpc>
              <a:spcBef>
                <a:spcPts val="300"/>
              </a:spcBef>
              <a:spcAft>
                <a:spcPts val="0"/>
              </a:spcAft>
              <a:buClr>
                <a:schemeClr val="dk1"/>
              </a:buClr>
              <a:buSzPts val="1100"/>
              <a:buFont typeface="Roboto"/>
              <a:buChar char="○"/>
            </a:pPr>
            <a:r>
              <a:rPr lang="pt-BR" sz="1100">
                <a:solidFill>
                  <a:schemeClr val="dk1"/>
                </a:solidFill>
                <a:highlight>
                  <a:srgbClr val="FFE599"/>
                </a:highlight>
                <a:latin typeface="Roboto"/>
                <a:ea typeface="Roboto"/>
                <a:cs typeface="Roboto"/>
                <a:sym typeface="Roboto"/>
              </a:rPr>
              <a:t>Conferences</a:t>
            </a:r>
            <a:r>
              <a:rPr lang="pt-BR" sz="1100">
                <a:solidFill>
                  <a:schemeClr val="dk1"/>
                </a:solidFill>
                <a:latin typeface="Roboto"/>
                <a:ea typeface="Roboto"/>
                <a:cs typeface="Roboto"/>
                <a:sym typeface="Roboto"/>
              </a:rPr>
              <a:t> </a:t>
            </a:r>
            <a:endParaRPr sz="1100">
              <a:solidFill>
                <a:schemeClr val="dk1"/>
              </a:solidFill>
              <a:latin typeface="Roboto"/>
              <a:ea typeface="Roboto"/>
              <a:cs typeface="Roboto"/>
              <a:sym typeface="Roboto"/>
            </a:endParaRPr>
          </a:p>
          <a:p>
            <a:pPr indent="-298450" lvl="1" marL="914400" rtl="0" algn="l">
              <a:lnSpc>
                <a:spcPct val="115000"/>
              </a:lnSpc>
              <a:spcBef>
                <a:spcPts val="300"/>
              </a:spcBef>
              <a:spcAft>
                <a:spcPts val="0"/>
              </a:spcAft>
              <a:buClr>
                <a:schemeClr val="dk1"/>
              </a:buClr>
              <a:buSzPts val="1100"/>
              <a:buFont typeface="Roboto"/>
              <a:buChar char="○"/>
            </a:pPr>
            <a:r>
              <a:rPr lang="pt-BR" sz="1100">
                <a:solidFill>
                  <a:schemeClr val="dk1"/>
                </a:solidFill>
                <a:latin typeface="Roboto"/>
                <a:ea typeface="Roboto"/>
                <a:cs typeface="Roboto"/>
                <a:sym typeface="Roboto"/>
              </a:rPr>
              <a:t>Meetings </a:t>
            </a:r>
            <a:endParaRPr sz="1100">
              <a:solidFill>
                <a:schemeClr val="dk1"/>
              </a:solidFill>
              <a:latin typeface="Roboto"/>
              <a:ea typeface="Roboto"/>
              <a:cs typeface="Roboto"/>
              <a:sym typeface="Roboto"/>
            </a:endParaRPr>
          </a:p>
          <a:p>
            <a:pPr indent="-298450" lvl="1" marL="914400" rtl="0" algn="l">
              <a:lnSpc>
                <a:spcPct val="115000"/>
              </a:lnSpc>
              <a:spcBef>
                <a:spcPts val="300"/>
              </a:spcBef>
              <a:spcAft>
                <a:spcPts val="0"/>
              </a:spcAft>
              <a:buClr>
                <a:schemeClr val="dk1"/>
              </a:buClr>
              <a:buSzPts val="1100"/>
              <a:buFont typeface="Roboto"/>
              <a:buChar char="○"/>
            </a:pPr>
            <a:r>
              <a:rPr lang="pt-BR" sz="1100">
                <a:solidFill>
                  <a:schemeClr val="dk1"/>
                </a:solidFill>
                <a:highlight>
                  <a:srgbClr val="FFE599"/>
                </a:highlight>
                <a:latin typeface="Roboto"/>
                <a:ea typeface="Roboto"/>
                <a:cs typeface="Roboto"/>
                <a:sym typeface="Roboto"/>
              </a:rPr>
              <a:t>Learning visits </a:t>
            </a:r>
            <a:endParaRPr sz="1100">
              <a:solidFill>
                <a:schemeClr val="dk1"/>
              </a:solidFill>
              <a:highlight>
                <a:srgbClr val="FFE599"/>
              </a:highlight>
              <a:latin typeface="Roboto"/>
              <a:ea typeface="Roboto"/>
              <a:cs typeface="Roboto"/>
              <a:sym typeface="Roboto"/>
            </a:endParaRPr>
          </a:p>
          <a:p>
            <a:pPr indent="-298450" lvl="1" marL="914400" rtl="0" algn="l">
              <a:lnSpc>
                <a:spcPct val="115000"/>
              </a:lnSpc>
              <a:spcBef>
                <a:spcPts val="300"/>
              </a:spcBef>
              <a:spcAft>
                <a:spcPts val="0"/>
              </a:spcAft>
              <a:buClr>
                <a:schemeClr val="dk1"/>
              </a:buClr>
              <a:buSzPts val="1100"/>
              <a:buFont typeface="Roboto"/>
              <a:buChar char="○"/>
            </a:pPr>
            <a:r>
              <a:rPr lang="pt-BR" sz="1100">
                <a:solidFill>
                  <a:schemeClr val="dk1"/>
                </a:solidFill>
                <a:latin typeface="Roboto"/>
                <a:ea typeface="Roboto"/>
                <a:cs typeface="Roboto"/>
                <a:sym typeface="Roboto"/>
              </a:rPr>
              <a:t>Collaborative advocacy</a:t>
            </a:r>
            <a:endParaRPr sz="1100">
              <a:solidFill>
                <a:schemeClr val="dk1"/>
              </a:solidFill>
              <a:latin typeface="Roboto"/>
              <a:ea typeface="Roboto"/>
              <a:cs typeface="Roboto"/>
              <a:sym typeface="Roboto"/>
            </a:endParaRPr>
          </a:p>
          <a:p>
            <a:pPr indent="-298450" lvl="1" marL="914400" rtl="0" algn="l">
              <a:lnSpc>
                <a:spcPct val="115000"/>
              </a:lnSpc>
              <a:spcBef>
                <a:spcPts val="300"/>
              </a:spcBef>
              <a:spcAft>
                <a:spcPts val="0"/>
              </a:spcAft>
              <a:buClr>
                <a:schemeClr val="dk1"/>
              </a:buClr>
              <a:buSzPts val="1100"/>
              <a:buFont typeface="Roboto"/>
              <a:buChar char="○"/>
            </a:pPr>
            <a:r>
              <a:rPr lang="pt-BR" sz="1100">
                <a:solidFill>
                  <a:schemeClr val="dk1"/>
                </a:solidFill>
                <a:latin typeface="Roboto"/>
                <a:ea typeface="Roboto"/>
                <a:cs typeface="Roboto"/>
                <a:sym typeface="Roboto"/>
              </a:rPr>
              <a:t>Collaborative research</a:t>
            </a:r>
            <a:endParaRPr sz="1100">
              <a:solidFill>
                <a:schemeClr val="dk1"/>
              </a:solidFill>
              <a:latin typeface="Roboto"/>
              <a:ea typeface="Roboto"/>
              <a:cs typeface="Roboto"/>
              <a:sym typeface="Roboto"/>
            </a:endParaRPr>
          </a:p>
          <a:p>
            <a:pPr indent="-298450" lvl="1" marL="914400" rtl="0" algn="l">
              <a:lnSpc>
                <a:spcPct val="115000"/>
              </a:lnSpc>
              <a:spcBef>
                <a:spcPts val="300"/>
              </a:spcBef>
              <a:spcAft>
                <a:spcPts val="0"/>
              </a:spcAft>
              <a:buClr>
                <a:schemeClr val="dk1"/>
              </a:buClr>
              <a:buSzPts val="1100"/>
              <a:buFont typeface="Roboto"/>
              <a:buChar char="○"/>
            </a:pPr>
            <a:r>
              <a:rPr lang="pt-BR" sz="1100">
                <a:solidFill>
                  <a:schemeClr val="dk1"/>
                </a:solidFill>
                <a:latin typeface="Roboto"/>
                <a:ea typeface="Roboto"/>
                <a:cs typeface="Roboto"/>
                <a:sym typeface="Roboto"/>
              </a:rPr>
              <a:t>1:1 exchange</a:t>
            </a:r>
            <a:endParaRPr sz="1100">
              <a:solidFill>
                <a:schemeClr val="dk1"/>
              </a:solidFill>
              <a:latin typeface="Roboto"/>
              <a:ea typeface="Roboto"/>
              <a:cs typeface="Roboto"/>
              <a:sym typeface="Roboto"/>
            </a:endParaRPr>
          </a:p>
          <a:p>
            <a:pPr indent="-298450" lvl="1" marL="914400" rtl="0" algn="l">
              <a:lnSpc>
                <a:spcPct val="115000"/>
              </a:lnSpc>
              <a:spcBef>
                <a:spcPts val="300"/>
              </a:spcBef>
              <a:spcAft>
                <a:spcPts val="0"/>
              </a:spcAft>
              <a:buClr>
                <a:schemeClr val="dk1"/>
              </a:buClr>
              <a:buSzPts val="1100"/>
              <a:buFont typeface="Roboto"/>
              <a:buChar char="○"/>
            </a:pPr>
            <a:r>
              <a:rPr lang="pt-BR" sz="1100">
                <a:solidFill>
                  <a:schemeClr val="dk1"/>
                </a:solidFill>
                <a:latin typeface="Roboto"/>
                <a:ea typeface="Roboto"/>
                <a:cs typeface="Roboto"/>
                <a:sym typeface="Roboto"/>
              </a:rPr>
              <a:t>Exchanges (working abroad for some time) </a:t>
            </a:r>
            <a:endParaRPr sz="1100">
              <a:solidFill>
                <a:schemeClr val="dk1"/>
              </a:solidFill>
              <a:latin typeface="Roboto"/>
              <a:ea typeface="Roboto"/>
              <a:cs typeface="Roboto"/>
              <a:sym typeface="Roboto"/>
            </a:endParaRPr>
          </a:p>
          <a:p>
            <a:pPr indent="-298450" lvl="1" marL="914400" rtl="0" algn="l">
              <a:lnSpc>
                <a:spcPct val="115000"/>
              </a:lnSpc>
              <a:spcBef>
                <a:spcPts val="300"/>
              </a:spcBef>
              <a:spcAft>
                <a:spcPts val="300"/>
              </a:spcAft>
              <a:buClr>
                <a:schemeClr val="dk1"/>
              </a:buClr>
              <a:buSzPts val="1100"/>
              <a:buFont typeface="Roboto"/>
              <a:buChar char="○"/>
            </a:pPr>
            <a:r>
              <a:rPr lang="pt-BR" sz="1100">
                <a:solidFill>
                  <a:schemeClr val="dk1"/>
                </a:solidFill>
                <a:latin typeface="Roboto"/>
                <a:ea typeface="Roboto"/>
                <a:cs typeface="Roboto"/>
                <a:sym typeface="Roboto"/>
              </a:rPr>
              <a:t>Online forums </a:t>
            </a:r>
            <a:endParaRPr sz="1100">
              <a:solidFill>
                <a:schemeClr val="dk1"/>
              </a:solidFill>
              <a:latin typeface="Roboto"/>
              <a:ea typeface="Roboto"/>
              <a:cs typeface="Roboto"/>
              <a:sym typeface="Roboto"/>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2" name="Shape 452"/>
        <p:cNvGrpSpPr/>
        <p:nvPr/>
      </p:nvGrpSpPr>
      <p:grpSpPr>
        <a:xfrm>
          <a:off x="0" y="0"/>
          <a:ext cx="0" cy="0"/>
          <a:chOff x="0" y="0"/>
          <a:chExt cx="0" cy="0"/>
        </a:xfrm>
      </p:grpSpPr>
      <p:cxnSp>
        <p:nvCxnSpPr>
          <p:cNvPr id="453" name="Google Shape;453;p41"/>
          <p:cNvCxnSpPr/>
          <p:nvPr/>
        </p:nvCxnSpPr>
        <p:spPr>
          <a:xfrm flipH="1" rot="10800000">
            <a:off x="0" y="575950"/>
            <a:ext cx="2174700" cy="2400"/>
          </a:xfrm>
          <a:prstGeom prst="straightConnector1">
            <a:avLst/>
          </a:prstGeom>
          <a:noFill/>
          <a:ln cap="flat" cmpd="sng" w="9525">
            <a:solidFill>
              <a:srgbClr val="934279"/>
            </a:solidFill>
            <a:prstDash val="solid"/>
            <a:round/>
            <a:headEnd len="med" w="med" type="none"/>
            <a:tailEnd len="med" w="med" type="none"/>
          </a:ln>
        </p:spPr>
      </p:cxnSp>
      <p:sp>
        <p:nvSpPr>
          <p:cNvPr id="454" name="Google Shape;454;p41"/>
          <p:cNvSpPr txBox="1"/>
          <p:nvPr/>
        </p:nvSpPr>
        <p:spPr>
          <a:xfrm>
            <a:off x="120025" y="105675"/>
            <a:ext cx="74523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pt-BR">
                <a:solidFill>
                  <a:srgbClr val="595959"/>
                </a:solidFill>
                <a:latin typeface="Roboto"/>
                <a:ea typeface="Roboto"/>
                <a:cs typeface="Roboto"/>
                <a:sym typeface="Roboto"/>
              </a:rPr>
              <a:t>LOOKING AHEAD </a:t>
            </a:r>
            <a:endParaRPr b="1">
              <a:solidFill>
                <a:srgbClr val="595959"/>
              </a:solidFill>
              <a:latin typeface="Roboto"/>
              <a:ea typeface="Roboto"/>
              <a:cs typeface="Roboto"/>
              <a:sym typeface="Roboto"/>
            </a:endParaRPr>
          </a:p>
        </p:txBody>
      </p:sp>
      <p:sp>
        <p:nvSpPr>
          <p:cNvPr id="455" name="Google Shape;455;p41"/>
          <p:cNvSpPr/>
          <p:nvPr/>
        </p:nvSpPr>
        <p:spPr>
          <a:xfrm>
            <a:off x="940100" y="2478374"/>
            <a:ext cx="2226000" cy="1286100"/>
          </a:xfrm>
          <a:prstGeom prst="rect">
            <a:avLst/>
          </a:prstGeom>
          <a:solidFill>
            <a:srgbClr val="BEE5E9"/>
          </a:solidFill>
          <a:ln>
            <a:noFill/>
          </a:ln>
          <a:effectLst>
            <a:outerShdw blurRad="57150" rotWithShape="0" algn="bl" dir="5400000" dist="19050">
              <a:srgbClr val="000000"/>
            </a:outerShdw>
          </a:effectLst>
        </p:spPr>
        <p:txBody>
          <a:bodyPr anchorCtr="0" anchor="ctr" bIns="36000" lIns="180000" spcFirstLastPara="1" rIns="180000" wrap="square" tIns="36000">
            <a:noAutofit/>
          </a:bodyPr>
          <a:lstStyle/>
          <a:p>
            <a:pPr indent="0" lvl="0" marL="0" marR="0" rtl="0" algn="ctr">
              <a:lnSpc>
                <a:spcPct val="115000"/>
              </a:lnSpc>
              <a:spcBef>
                <a:spcPts val="0"/>
              </a:spcBef>
              <a:spcAft>
                <a:spcPts val="0"/>
              </a:spcAft>
              <a:buNone/>
            </a:pPr>
            <a:r>
              <a:rPr b="1" i="1" lang="pt-BR">
                <a:latin typeface="Roboto"/>
                <a:ea typeface="Roboto"/>
                <a:cs typeface="Roboto"/>
                <a:sym typeface="Roboto"/>
              </a:rPr>
              <a:t>COALITIONS IN PAKISTAN AND KENYA </a:t>
            </a:r>
            <a:endParaRPr sz="1100" u="none" cap="none" strike="noStrike">
              <a:latin typeface="Roboto"/>
              <a:ea typeface="Roboto"/>
              <a:cs typeface="Roboto"/>
              <a:sym typeface="Roboto"/>
            </a:endParaRPr>
          </a:p>
        </p:txBody>
      </p:sp>
      <p:sp>
        <p:nvSpPr>
          <p:cNvPr id="456" name="Google Shape;456;p41"/>
          <p:cNvSpPr/>
          <p:nvPr/>
        </p:nvSpPr>
        <p:spPr>
          <a:xfrm>
            <a:off x="3459000" y="2478349"/>
            <a:ext cx="2226000" cy="1286100"/>
          </a:xfrm>
          <a:prstGeom prst="rect">
            <a:avLst/>
          </a:prstGeom>
          <a:solidFill>
            <a:srgbClr val="BEE5E9"/>
          </a:solidFill>
          <a:ln>
            <a:noFill/>
          </a:ln>
          <a:effectLst>
            <a:outerShdw blurRad="57150" rotWithShape="0" algn="bl" dir="5400000" dist="19050">
              <a:srgbClr val="000000"/>
            </a:outerShdw>
          </a:effectLst>
        </p:spPr>
        <p:txBody>
          <a:bodyPr anchorCtr="0" anchor="ctr" bIns="36000" lIns="36000" spcFirstLastPara="1" rIns="36000" wrap="square" tIns="36000">
            <a:noAutofit/>
          </a:bodyPr>
          <a:lstStyle/>
          <a:p>
            <a:pPr indent="0" lvl="0" marL="0" marR="0" rtl="0" algn="ctr">
              <a:lnSpc>
                <a:spcPct val="115000"/>
              </a:lnSpc>
              <a:spcBef>
                <a:spcPts val="0"/>
              </a:spcBef>
              <a:spcAft>
                <a:spcPts val="0"/>
              </a:spcAft>
              <a:buNone/>
            </a:pPr>
            <a:r>
              <a:rPr b="1" i="1" lang="pt-BR">
                <a:latin typeface="Roboto"/>
                <a:ea typeface="Roboto"/>
                <a:cs typeface="Roboto"/>
                <a:sym typeface="Roboto"/>
              </a:rPr>
              <a:t>TRANSNATIONAL NETWORK</a:t>
            </a:r>
            <a:endParaRPr sz="1100" u="none" cap="none" strike="noStrike">
              <a:latin typeface="Roboto"/>
              <a:ea typeface="Roboto"/>
              <a:cs typeface="Roboto"/>
              <a:sym typeface="Roboto"/>
            </a:endParaRPr>
          </a:p>
        </p:txBody>
      </p:sp>
      <p:sp>
        <p:nvSpPr>
          <p:cNvPr id="457" name="Google Shape;457;p41"/>
          <p:cNvSpPr/>
          <p:nvPr/>
        </p:nvSpPr>
        <p:spPr>
          <a:xfrm>
            <a:off x="5977900" y="2478349"/>
            <a:ext cx="2226000" cy="1286100"/>
          </a:xfrm>
          <a:prstGeom prst="rect">
            <a:avLst/>
          </a:prstGeom>
          <a:solidFill>
            <a:srgbClr val="934279"/>
          </a:solidFill>
          <a:ln>
            <a:noFill/>
          </a:ln>
          <a:effectLst>
            <a:outerShdw blurRad="57150" rotWithShape="0" algn="bl" dir="5400000" dist="19050">
              <a:srgbClr val="000000"/>
            </a:outerShdw>
          </a:effectLst>
        </p:spPr>
        <p:txBody>
          <a:bodyPr anchorCtr="0" anchor="ctr" bIns="36000" lIns="180000" spcFirstLastPara="1" rIns="180000" wrap="square" tIns="36000">
            <a:noAutofit/>
          </a:bodyPr>
          <a:lstStyle/>
          <a:p>
            <a:pPr indent="0" lvl="0" marL="0" marR="0" rtl="0" algn="ctr">
              <a:lnSpc>
                <a:spcPct val="115000"/>
              </a:lnSpc>
              <a:spcBef>
                <a:spcPts val="0"/>
              </a:spcBef>
              <a:spcAft>
                <a:spcPts val="0"/>
              </a:spcAft>
              <a:buNone/>
            </a:pPr>
            <a:r>
              <a:rPr b="1" i="1" lang="pt-BR">
                <a:solidFill>
                  <a:srgbClr val="FFFFFF"/>
                </a:solidFill>
                <a:latin typeface="Roboto"/>
                <a:ea typeface="Roboto"/>
                <a:cs typeface="Roboto"/>
                <a:sym typeface="Roboto"/>
              </a:rPr>
              <a:t>GLOBAL PUBLIC GOODS</a:t>
            </a:r>
            <a:endParaRPr sz="1100" u="none" cap="none" strike="noStrike">
              <a:solidFill>
                <a:srgbClr val="FFFFFF"/>
              </a:solidFill>
              <a:latin typeface="Roboto"/>
              <a:ea typeface="Roboto"/>
              <a:cs typeface="Roboto"/>
              <a:sym typeface="Roboto"/>
            </a:endParaRPr>
          </a:p>
        </p:txBody>
      </p:sp>
      <p:sp>
        <p:nvSpPr>
          <p:cNvPr id="458" name="Google Shape;458;p41"/>
          <p:cNvSpPr txBox="1"/>
          <p:nvPr/>
        </p:nvSpPr>
        <p:spPr>
          <a:xfrm>
            <a:off x="657225" y="1138188"/>
            <a:ext cx="7651500" cy="7959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Clr>
                <a:schemeClr val="dk1"/>
              </a:buClr>
              <a:buSzPts val="1100"/>
              <a:buFont typeface="Arial"/>
              <a:buNone/>
            </a:pPr>
            <a:r>
              <a:rPr lang="pt-BR" sz="1800">
                <a:solidFill>
                  <a:srgbClr val="595959"/>
                </a:solidFill>
                <a:latin typeface="Roboto"/>
                <a:ea typeface="Roboto"/>
                <a:cs typeface="Roboto"/>
                <a:sym typeface="Roboto"/>
              </a:rPr>
              <a:t>The Fellowship Programme is coming to an end, but the </a:t>
            </a:r>
            <a:endParaRPr sz="1800">
              <a:solidFill>
                <a:srgbClr val="595959"/>
              </a:solidFill>
              <a:latin typeface="Roboto"/>
              <a:ea typeface="Roboto"/>
              <a:cs typeface="Roboto"/>
              <a:sym typeface="Roboto"/>
            </a:endParaRPr>
          </a:p>
          <a:p>
            <a:pPr indent="0" lvl="0" marL="0" rtl="0" algn="ctr">
              <a:lnSpc>
                <a:spcPct val="115000"/>
              </a:lnSpc>
              <a:spcBef>
                <a:spcPts val="0"/>
              </a:spcBef>
              <a:spcAft>
                <a:spcPts val="0"/>
              </a:spcAft>
              <a:buClr>
                <a:schemeClr val="dk1"/>
              </a:buClr>
              <a:buSzPts val="1100"/>
              <a:buFont typeface="Arial"/>
              <a:buNone/>
            </a:pPr>
            <a:r>
              <a:rPr b="1" lang="pt-BR" sz="1900">
                <a:solidFill>
                  <a:srgbClr val="A64D79"/>
                </a:solidFill>
                <a:latin typeface="Roboto"/>
                <a:ea typeface="Roboto"/>
                <a:cs typeface="Roboto"/>
                <a:sym typeface="Roboto"/>
              </a:rPr>
              <a:t>South-South work continues</a:t>
            </a:r>
            <a:endParaRPr b="1" sz="1900">
              <a:solidFill>
                <a:srgbClr val="A64D79"/>
              </a:solidFill>
              <a:latin typeface="Roboto"/>
              <a:ea typeface="Roboto"/>
              <a:cs typeface="Roboto"/>
              <a:sym typeface="Roboto"/>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2" name="Shape 462"/>
        <p:cNvGrpSpPr/>
        <p:nvPr/>
      </p:nvGrpSpPr>
      <p:grpSpPr>
        <a:xfrm>
          <a:off x="0" y="0"/>
          <a:ext cx="0" cy="0"/>
          <a:chOff x="0" y="0"/>
          <a:chExt cx="0" cy="0"/>
        </a:xfrm>
      </p:grpSpPr>
      <p:sp>
        <p:nvSpPr>
          <p:cNvPr id="463" name="Google Shape;463;p42"/>
          <p:cNvSpPr txBox="1"/>
          <p:nvPr/>
        </p:nvSpPr>
        <p:spPr>
          <a:xfrm>
            <a:off x="639175" y="784075"/>
            <a:ext cx="8116800" cy="6480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Clr>
                <a:schemeClr val="dk1"/>
              </a:buClr>
              <a:buSzPts val="1100"/>
              <a:buFont typeface="Arial"/>
              <a:buNone/>
            </a:pPr>
            <a:r>
              <a:rPr lang="pt-BR">
                <a:solidFill>
                  <a:srgbClr val="595959"/>
                </a:solidFill>
                <a:latin typeface="Roboto"/>
                <a:ea typeface="Roboto"/>
                <a:cs typeface="Roboto"/>
                <a:sym typeface="Roboto"/>
              </a:rPr>
              <a:t>How we can </a:t>
            </a:r>
            <a:r>
              <a:rPr b="1" lang="pt-BR">
                <a:solidFill>
                  <a:srgbClr val="595959"/>
                </a:solidFill>
                <a:latin typeface="Roboto"/>
                <a:ea typeface="Roboto"/>
                <a:cs typeface="Roboto"/>
                <a:sym typeface="Roboto"/>
              </a:rPr>
              <a:t>use and share</a:t>
            </a:r>
            <a:r>
              <a:rPr lang="pt-BR">
                <a:solidFill>
                  <a:srgbClr val="595959"/>
                </a:solidFill>
                <a:latin typeface="Roboto"/>
                <a:ea typeface="Roboto"/>
                <a:cs typeface="Roboto"/>
                <a:sym typeface="Roboto"/>
              </a:rPr>
              <a:t> </a:t>
            </a:r>
            <a:r>
              <a:rPr b="1" lang="pt-BR">
                <a:solidFill>
                  <a:srgbClr val="FFFFFF"/>
                </a:solidFill>
                <a:highlight>
                  <a:srgbClr val="934279"/>
                </a:highlight>
                <a:latin typeface="Roboto"/>
                <a:ea typeface="Roboto"/>
                <a:cs typeface="Roboto"/>
                <a:sym typeface="Roboto"/>
              </a:rPr>
              <a:t>evidence, practices, and lessons</a:t>
            </a:r>
            <a:r>
              <a:rPr lang="pt-BR">
                <a:solidFill>
                  <a:srgbClr val="595959"/>
                </a:solidFill>
                <a:latin typeface="Roboto"/>
                <a:ea typeface="Roboto"/>
                <a:cs typeface="Roboto"/>
                <a:sym typeface="Roboto"/>
              </a:rPr>
              <a:t> about coalitions, education reforms, and foundational learning: </a:t>
            </a:r>
            <a:endParaRPr sz="1200">
              <a:solidFill>
                <a:srgbClr val="595959"/>
              </a:solidFill>
              <a:latin typeface="Roboto"/>
              <a:ea typeface="Roboto"/>
              <a:cs typeface="Roboto"/>
              <a:sym typeface="Roboto"/>
            </a:endParaRPr>
          </a:p>
        </p:txBody>
      </p:sp>
      <p:cxnSp>
        <p:nvCxnSpPr>
          <p:cNvPr id="464" name="Google Shape;464;p42"/>
          <p:cNvCxnSpPr/>
          <p:nvPr/>
        </p:nvCxnSpPr>
        <p:spPr>
          <a:xfrm flipH="1" rot="10800000">
            <a:off x="0" y="575950"/>
            <a:ext cx="2174700" cy="2400"/>
          </a:xfrm>
          <a:prstGeom prst="straightConnector1">
            <a:avLst/>
          </a:prstGeom>
          <a:noFill/>
          <a:ln cap="flat" cmpd="sng" w="9525">
            <a:solidFill>
              <a:srgbClr val="934279"/>
            </a:solidFill>
            <a:prstDash val="solid"/>
            <a:round/>
            <a:headEnd len="med" w="med" type="none"/>
            <a:tailEnd len="med" w="med" type="none"/>
          </a:ln>
        </p:spPr>
      </p:cxnSp>
      <p:sp>
        <p:nvSpPr>
          <p:cNvPr id="465" name="Google Shape;465;p42"/>
          <p:cNvSpPr txBox="1"/>
          <p:nvPr/>
        </p:nvSpPr>
        <p:spPr>
          <a:xfrm>
            <a:off x="120025" y="105675"/>
            <a:ext cx="74523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rPr b="1" lang="pt-BR">
                <a:solidFill>
                  <a:schemeClr val="dk2"/>
                </a:solidFill>
                <a:latin typeface="Roboto"/>
                <a:ea typeface="Roboto"/>
                <a:cs typeface="Roboto"/>
                <a:sym typeface="Roboto"/>
              </a:rPr>
              <a:t>GLOBAL PUBLIC GOODS</a:t>
            </a:r>
            <a:endParaRPr b="1">
              <a:solidFill>
                <a:srgbClr val="595959"/>
              </a:solidFill>
              <a:latin typeface="Roboto"/>
              <a:ea typeface="Roboto"/>
              <a:cs typeface="Roboto"/>
              <a:sym typeface="Roboto"/>
            </a:endParaRPr>
          </a:p>
        </p:txBody>
      </p:sp>
      <p:pic>
        <p:nvPicPr>
          <p:cNvPr id="466" name="Google Shape;466;p42"/>
          <p:cNvPicPr preferRelativeResize="0"/>
          <p:nvPr/>
        </p:nvPicPr>
        <p:blipFill>
          <a:blip r:embed="rId3">
            <a:alphaModFix/>
          </a:blip>
          <a:stretch>
            <a:fillRect/>
          </a:stretch>
        </p:blipFill>
        <p:spPr>
          <a:xfrm>
            <a:off x="3628328" y="2425470"/>
            <a:ext cx="435700" cy="444971"/>
          </a:xfrm>
          <a:prstGeom prst="rect">
            <a:avLst/>
          </a:prstGeom>
          <a:noFill/>
          <a:ln>
            <a:noFill/>
          </a:ln>
        </p:spPr>
      </p:pic>
      <p:pic>
        <p:nvPicPr>
          <p:cNvPr id="467" name="Google Shape;467;p42"/>
          <p:cNvPicPr preferRelativeResize="0"/>
          <p:nvPr/>
        </p:nvPicPr>
        <p:blipFill>
          <a:blip r:embed="rId4">
            <a:alphaModFix/>
          </a:blip>
          <a:stretch>
            <a:fillRect/>
          </a:stretch>
        </p:blipFill>
        <p:spPr>
          <a:xfrm>
            <a:off x="5194925" y="2420665"/>
            <a:ext cx="370200" cy="454582"/>
          </a:xfrm>
          <a:prstGeom prst="rect">
            <a:avLst/>
          </a:prstGeom>
          <a:noFill/>
          <a:ln>
            <a:noFill/>
          </a:ln>
        </p:spPr>
      </p:pic>
      <p:pic>
        <p:nvPicPr>
          <p:cNvPr id="468" name="Google Shape;468;p42"/>
          <p:cNvPicPr preferRelativeResize="0"/>
          <p:nvPr/>
        </p:nvPicPr>
        <p:blipFill>
          <a:blip r:embed="rId5">
            <a:alphaModFix/>
          </a:blip>
          <a:stretch>
            <a:fillRect/>
          </a:stretch>
        </p:blipFill>
        <p:spPr>
          <a:xfrm>
            <a:off x="2061725" y="2412220"/>
            <a:ext cx="435700" cy="471478"/>
          </a:xfrm>
          <a:prstGeom prst="rect">
            <a:avLst/>
          </a:prstGeom>
          <a:noFill/>
          <a:ln>
            <a:noFill/>
          </a:ln>
        </p:spPr>
      </p:pic>
      <p:pic>
        <p:nvPicPr>
          <p:cNvPr id="469" name="Google Shape;469;p42"/>
          <p:cNvPicPr preferRelativeResize="0"/>
          <p:nvPr/>
        </p:nvPicPr>
        <p:blipFill>
          <a:blip r:embed="rId6">
            <a:alphaModFix/>
          </a:blip>
          <a:stretch>
            <a:fillRect/>
          </a:stretch>
        </p:blipFill>
        <p:spPr>
          <a:xfrm>
            <a:off x="1143914" y="3559189"/>
            <a:ext cx="370200" cy="255400"/>
          </a:xfrm>
          <a:prstGeom prst="rect">
            <a:avLst/>
          </a:prstGeom>
          <a:noFill/>
          <a:ln>
            <a:noFill/>
          </a:ln>
        </p:spPr>
      </p:pic>
      <p:pic>
        <p:nvPicPr>
          <p:cNvPr id="470" name="Google Shape;470;p42"/>
          <p:cNvPicPr preferRelativeResize="0"/>
          <p:nvPr/>
        </p:nvPicPr>
        <p:blipFill>
          <a:blip r:embed="rId7">
            <a:alphaModFix/>
          </a:blip>
          <a:stretch>
            <a:fillRect/>
          </a:stretch>
        </p:blipFill>
        <p:spPr>
          <a:xfrm>
            <a:off x="1111180" y="4061888"/>
            <a:ext cx="435683" cy="255400"/>
          </a:xfrm>
          <a:prstGeom prst="rect">
            <a:avLst/>
          </a:prstGeom>
          <a:noFill/>
          <a:ln>
            <a:noFill/>
          </a:ln>
        </p:spPr>
      </p:pic>
      <p:sp>
        <p:nvSpPr>
          <p:cNvPr id="471" name="Google Shape;471;p42"/>
          <p:cNvSpPr txBox="1"/>
          <p:nvPr/>
        </p:nvSpPr>
        <p:spPr>
          <a:xfrm>
            <a:off x="1514113" y="3511200"/>
            <a:ext cx="6593700" cy="531000"/>
          </a:xfrm>
          <a:prstGeom prst="rect">
            <a:avLst/>
          </a:prstGeom>
          <a:noFill/>
          <a:ln>
            <a:noFill/>
          </a:ln>
        </p:spPr>
        <p:txBody>
          <a:bodyPr anchorCtr="0" anchor="t" bIns="91425" lIns="91425" spcFirstLastPara="1" rIns="91425" wrap="square" tIns="91425">
            <a:spAutoFit/>
          </a:bodyPr>
          <a:lstStyle/>
          <a:p>
            <a:pPr indent="0" lvl="0" marL="0" rtl="0" algn="l">
              <a:lnSpc>
                <a:spcPct val="100000"/>
              </a:lnSpc>
              <a:spcBef>
                <a:spcPts val="0"/>
              </a:spcBef>
              <a:spcAft>
                <a:spcPts val="0"/>
              </a:spcAft>
              <a:buNone/>
            </a:pPr>
            <a:r>
              <a:rPr b="1" lang="pt-BR" sz="1000">
                <a:latin typeface="Roboto"/>
                <a:ea typeface="Roboto"/>
                <a:cs typeface="Roboto"/>
                <a:sym typeface="Roboto"/>
              </a:rPr>
              <a:t>Brazil:</a:t>
            </a:r>
            <a:r>
              <a:rPr lang="pt-BR" sz="1000">
                <a:latin typeface="Roboto"/>
                <a:ea typeface="Roboto"/>
                <a:cs typeface="Roboto"/>
                <a:sym typeface="Roboto"/>
              </a:rPr>
              <a:t>	The </a:t>
            </a:r>
            <a:r>
              <a:rPr lang="pt-BR" sz="1000">
                <a:latin typeface="Roboto"/>
                <a:ea typeface="Roboto"/>
                <a:cs typeface="Roboto"/>
                <a:sym typeface="Roboto"/>
              </a:rPr>
              <a:t>Movement for the National Learning Standards</a:t>
            </a:r>
            <a:endParaRPr sz="1000">
              <a:latin typeface="Roboto"/>
              <a:ea typeface="Roboto"/>
              <a:cs typeface="Roboto"/>
              <a:sym typeface="Roboto"/>
            </a:endParaRPr>
          </a:p>
          <a:p>
            <a:pPr indent="0" lvl="0" marL="450000" rtl="0" algn="l">
              <a:lnSpc>
                <a:spcPct val="100000"/>
              </a:lnSpc>
              <a:spcBef>
                <a:spcPts val="300"/>
              </a:spcBef>
              <a:spcAft>
                <a:spcPts val="300"/>
              </a:spcAft>
              <a:buNone/>
            </a:pPr>
            <a:r>
              <a:rPr lang="pt-BR" sz="1000">
                <a:latin typeface="Roboto"/>
                <a:ea typeface="Roboto"/>
                <a:cs typeface="Roboto"/>
                <a:sym typeface="Roboto"/>
              </a:rPr>
              <a:t>The education revolution in Sobral</a:t>
            </a:r>
            <a:endParaRPr sz="1000">
              <a:latin typeface="Roboto"/>
              <a:ea typeface="Roboto"/>
              <a:cs typeface="Roboto"/>
              <a:sym typeface="Roboto"/>
            </a:endParaRPr>
          </a:p>
        </p:txBody>
      </p:sp>
      <p:sp>
        <p:nvSpPr>
          <p:cNvPr id="472" name="Google Shape;472;p42"/>
          <p:cNvSpPr txBox="1"/>
          <p:nvPr/>
        </p:nvSpPr>
        <p:spPr>
          <a:xfrm>
            <a:off x="1514113" y="4020250"/>
            <a:ext cx="6593700" cy="3387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1200"/>
              </a:spcAft>
              <a:buNone/>
            </a:pPr>
            <a:r>
              <a:rPr b="1" lang="pt-BR" sz="1000">
                <a:latin typeface="Roboto"/>
                <a:ea typeface="Roboto"/>
                <a:cs typeface="Roboto"/>
                <a:sym typeface="Roboto"/>
              </a:rPr>
              <a:t>Pakistan:</a:t>
            </a:r>
            <a:r>
              <a:rPr lang="pt-BR" sz="1000">
                <a:latin typeface="Roboto"/>
                <a:ea typeface="Roboto"/>
                <a:cs typeface="Roboto"/>
                <a:sym typeface="Roboto"/>
              </a:rPr>
              <a:t> The experience of Public-Private Partnerships (PPPs) in the province of Sindh</a:t>
            </a:r>
            <a:endParaRPr sz="1000">
              <a:latin typeface="Roboto"/>
              <a:ea typeface="Roboto"/>
              <a:cs typeface="Roboto"/>
              <a:sym typeface="Roboto"/>
            </a:endParaRPr>
          </a:p>
        </p:txBody>
      </p:sp>
      <p:graphicFrame>
        <p:nvGraphicFramePr>
          <p:cNvPr id="473" name="Google Shape;473;p42"/>
          <p:cNvGraphicFramePr/>
          <p:nvPr/>
        </p:nvGraphicFramePr>
        <p:xfrm>
          <a:off x="1480550" y="2882925"/>
          <a:ext cx="3000000" cy="3000000"/>
        </p:xfrm>
        <a:graphic>
          <a:graphicData uri="http://schemas.openxmlformats.org/drawingml/2006/table">
            <a:tbl>
              <a:tblPr>
                <a:noFill/>
                <a:tableStyleId>{45C62A4D-8AD1-4F66-BA45-2ACA5D0DFA09}</a:tableStyleId>
              </a:tblPr>
              <a:tblGrid>
                <a:gridCol w="1545725"/>
                <a:gridCol w="1545725"/>
                <a:gridCol w="1545725"/>
                <a:gridCol w="1545725"/>
              </a:tblGrid>
              <a:tr h="731500">
                <a:tc>
                  <a:txBody>
                    <a:bodyPr/>
                    <a:lstStyle/>
                    <a:p>
                      <a:pPr indent="0" lvl="0" marL="0" rtl="0" algn="ctr">
                        <a:spcBef>
                          <a:spcPts val="0"/>
                        </a:spcBef>
                        <a:spcAft>
                          <a:spcPts val="0"/>
                        </a:spcAft>
                        <a:buNone/>
                      </a:pPr>
                      <a:r>
                        <a:rPr b="1" lang="pt-BR" sz="1200">
                          <a:latin typeface="Roboto"/>
                          <a:ea typeface="Roboto"/>
                          <a:cs typeface="Roboto"/>
                          <a:sym typeface="Roboto"/>
                        </a:rPr>
                        <a:t>Case studies</a:t>
                      </a:r>
                      <a:endParaRPr b="1" sz="1200">
                        <a:latin typeface="Roboto"/>
                        <a:ea typeface="Roboto"/>
                        <a:cs typeface="Roboto"/>
                        <a:sym typeface="Roboto"/>
                      </a:endParaRPr>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c>
                  <a:txBody>
                    <a:bodyPr/>
                    <a:lstStyle/>
                    <a:p>
                      <a:pPr indent="0" lvl="0" marL="0" rtl="0" algn="ctr">
                        <a:spcBef>
                          <a:spcPts val="0"/>
                        </a:spcBef>
                        <a:spcAft>
                          <a:spcPts val="0"/>
                        </a:spcAft>
                        <a:buNone/>
                      </a:pPr>
                      <a:r>
                        <a:rPr b="1" lang="pt-BR" sz="1200">
                          <a:latin typeface="Roboto"/>
                          <a:ea typeface="Roboto"/>
                          <a:cs typeface="Roboto"/>
                          <a:sym typeface="Roboto"/>
                        </a:rPr>
                        <a:t>Podcasts</a:t>
                      </a:r>
                      <a:endParaRPr b="1" sz="1200">
                        <a:latin typeface="Roboto"/>
                        <a:ea typeface="Roboto"/>
                        <a:cs typeface="Roboto"/>
                        <a:sym typeface="Roboto"/>
                      </a:endParaRPr>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c>
                  <a:txBody>
                    <a:bodyPr/>
                    <a:lstStyle/>
                    <a:p>
                      <a:pPr indent="0" lvl="0" marL="0" rtl="0" algn="ctr">
                        <a:spcBef>
                          <a:spcPts val="0"/>
                        </a:spcBef>
                        <a:spcAft>
                          <a:spcPts val="0"/>
                        </a:spcAft>
                        <a:buNone/>
                      </a:pPr>
                      <a:r>
                        <a:rPr b="1" lang="pt-BR" sz="1200">
                          <a:latin typeface="Roboto"/>
                          <a:ea typeface="Roboto"/>
                          <a:cs typeface="Roboto"/>
                          <a:sym typeface="Roboto"/>
                        </a:rPr>
                        <a:t>Discursive learning documents</a:t>
                      </a:r>
                      <a:endParaRPr b="1" sz="1200">
                        <a:latin typeface="Roboto"/>
                        <a:ea typeface="Roboto"/>
                        <a:cs typeface="Roboto"/>
                        <a:sym typeface="Roboto"/>
                      </a:endParaRPr>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c>
                  <a:txBody>
                    <a:bodyPr/>
                    <a:lstStyle/>
                    <a:p>
                      <a:pPr indent="0" lvl="0" marL="0" rtl="0" algn="ctr">
                        <a:spcBef>
                          <a:spcPts val="0"/>
                        </a:spcBef>
                        <a:spcAft>
                          <a:spcPts val="0"/>
                        </a:spcAft>
                        <a:buNone/>
                      </a:pPr>
                      <a:r>
                        <a:rPr b="1" lang="pt-BR" sz="1200">
                          <a:latin typeface="Roboto"/>
                          <a:ea typeface="Roboto"/>
                          <a:cs typeface="Roboto"/>
                          <a:sym typeface="Roboto"/>
                        </a:rPr>
                        <a:t>Videos</a:t>
                      </a:r>
                      <a:endParaRPr b="1" sz="1200">
                        <a:latin typeface="Roboto"/>
                        <a:ea typeface="Roboto"/>
                        <a:cs typeface="Roboto"/>
                        <a:sym typeface="Roboto"/>
                      </a:endParaRPr>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r>
            </a:tbl>
          </a:graphicData>
        </a:graphic>
      </p:graphicFrame>
      <p:pic>
        <p:nvPicPr>
          <p:cNvPr id="474" name="Google Shape;474;p42"/>
          <p:cNvPicPr preferRelativeResize="0"/>
          <p:nvPr/>
        </p:nvPicPr>
        <p:blipFill>
          <a:blip r:embed="rId8">
            <a:alphaModFix/>
          </a:blip>
          <a:stretch>
            <a:fillRect/>
          </a:stretch>
        </p:blipFill>
        <p:spPr>
          <a:xfrm>
            <a:off x="1143914" y="4469825"/>
            <a:ext cx="370200" cy="256291"/>
          </a:xfrm>
          <a:prstGeom prst="rect">
            <a:avLst/>
          </a:prstGeom>
          <a:noFill/>
          <a:ln>
            <a:noFill/>
          </a:ln>
        </p:spPr>
      </p:pic>
      <p:sp>
        <p:nvSpPr>
          <p:cNvPr id="475" name="Google Shape;475;p42"/>
          <p:cNvSpPr txBox="1"/>
          <p:nvPr/>
        </p:nvSpPr>
        <p:spPr>
          <a:xfrm>
            <a:off x="1514113" y="4420975"/>
            <a:ext cx="6593700" cy="3387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1200"/>
              </a:spcAft>
              <a:buNone/>
            </a:pPr>
            <a:r>
              <a:rPr b="1" lang="pt-BR" sz="1000">
                <a:latin typeface="Roboto"/>
                <a:ea typeface="Roboto"/>
                <a:cs typeface="Roboto"/>
                <a:sym typeface="Roboto"/>
              </a:rPr>
              <a:t>Kenya</a:t>
            </a:r>
            <a:r>
              <a:rPr b="1" lang="pt-BR" sz="1000">
                <a:latin typeface="Roboto"/>
                <a:ea typeface="Roboto"/>
                <a:cs typeface="Roboto"/>
                <a:sym typeface="Roboto"/>
              </a:rPr>
              <a:t>: </a:t>
            </a:r>
            <a:r>
              <a:rPr lang="pt-BR" sz="1000">
                <a:latin typeface="Roboto"/>
                <a:ea typeface="Roboto"/>
                <a:cs typeface="Roboto"/>
                <a:sym typeface="Roboto"/>
              </a:rPr>
              <a:t>Literacy and numeracy initiatives Tusome/PRIEDE in Kenya</a:t>
            </a:r>
            <a:endParaRPr sz="1000">
              <a:latin typeface="Roboto"/>
              <a:ea typeface="Roboto"/>
              <a:cs typeface="Roboto"/>
              <a:sym typeface="Roboto"/>
            </a:endParaRPr>
          </a:p>
        </p:txBody>
      </p:sp>
      <p:sp>
        <p:nvSpPr>
          <p:cNvPr id="476" name="Google Shape;476;p42"/>
          <p:cNvSpPr txBox="1"/>
          <p:nvPr/>
        </p:nvSpPr>
        <p:spPr>
          <a:xfrm>
            <a:off x="563875" y="1479250"/>
            <a:ext cx="8267400" cy="820500"/>
          </a:xfrm>
          <a:prstGeom prst="rect">
            <a:avLst/>
          </a:prstGeom>
          <a:noFill/>
          <a:ln>
            <a:noFill/>
          </a:ln>
        </p:spPr>
        <p:txBody>
          <a:bodyPr anchorCtr="0" anchor="t" bIns="91425" lIns="91425" spcFirstLastPara="1" rIns="91425" wrap="square" tIns="91425">
            <a:spAutoFit/>
          </a:bodyPr>
          <a:lstStyle/>
          <a:p>
            <a:pPr indent="-298450" lvl="0" marL="457200" rtl="0" algn="l">
              <a:lnSpc>
                <a:spcPct val="115000"/>
              </a:lnSpc>
              <a:spcBef>
                <a:spcPts val="0"/>
              </a:spcBef>
              <a:spcAft>
                <a:spcPts val="0"/>
              </a:spcAft>
              <a:buClr>
                <a:schemeClr val="dk1"/>
              </a:buClr>
              <a:buSzPts val="1100"/>
              <a:buFont typeface="Roboto"/>
              <a:buChar char="●"/>
            </a:pPr>
            <a:r>
              <a:rPr lang="pt-BR" sz="1100">
                <a:solidFill>
                  <a:schemeClr val="dk1"/>
                </a:solidFill>
                <a:latin typeface="Roboto"/>
                <a:ea typeface="Roboto"/>
                <a:cs typeface="Roboto"/>
                <a:sym typeface="Roboto"/>
              </a:rPr>
              <a:t>We produced a </a:t>
            </a:r>
            <a:r>
              <a:rPr b="1" lang="pt-BR" sz="1100">
                <a:solidFill>
                  <a:schemeClr val="dk1"/>
                </a:solidFill>
                <a:latin typeface="Roboto"/>
                <a:ea typeface="Roboto"/>
                <a:cs typeface="Roboto"/>
                <a:sym typeface="Roboto"/>
              </a:rPr>
              <a:t>set of Global Public Goods</a:t>
            </a:r>
            <a:r>
              <a:rPr lang="pt-BR" sz="1100">
                <a:solidFill>
                  <a:schemeClr val="dk1"/>
                </a:solidFill>
                <a:latin typeface="Roboto"/>
                <a:ea typeface="Roboto"/>
                <a:cs typeface="Roboto"/>
                <a:sym typeface="Roboto"/>
              </a:rPr>
              <a:t> that </a:t>
            </a:r>
            <a:r>
              <a:rPr lang="pt-BR" sz="1100">
                <a:solidFill>
                  <a:schemeClr val="dk1"/>
                </a:solidFill>
                <a:latin typeface="Roboto"/>
                <a:ea typeface="Roboto"/>
                <a:cs typeface="Roboto"/>
                <a:sym typeface="Roboto"/>
              </a:rPr>
              <a:t>approach local experiences and that can serve as conversation starters for education policymakers in the Global South</a:t>
            </a:r>
            <a:endParaRPr sz="1100">
              <a:solidFill>
                <a:schemeClr val="dk1"/>
              </a:solidFill>
              <a:latin typeface="Roboto"/>
              <a:ea typeface="Roboto"/>
              <a:cs typeface="Roboto"/>
              <a:sym typeface="Roboto"/>
            </a:endParaRPr>
          </a:p>
          <a:p>
            <a:pPr indent="-298450" lvl="0" marL="457200" rtl="0" algn="l">
              <a:lnSpc>
                <a:spcPct val="115000"/>
              </a:lnSpc>
              <a:spcBef>
                <a:spcPts val="600"/>
              </a:spcBef>
              <a:spcAft>
                <a:spcPts val="600"/>
              </a:spcAft>
              <a:buClr>
                <a:schemeClr val="dk1"/>
              </a:buClr>
              <a:buSzPts val="1100"/>
              <a:buFont typeface="Roboto"/>
              <a:buChar char="●"/>
            </a:pPr>
            <a:r>
              <a:rPr lang="pt-BR" sz="1100">
                <a:solidFill>
                  <a:schemeClr val="dk1"/>
                </a:solidFill>
                <a:latin typeface="Roboto"/>
                <a:ea typeface="Roboto"/>
                <a:cs typeface="Roboto"/>
                <a:sym typeface="Roboto"/>
              </a:rPr>
              <a:t>We based their selection and content based on your inputs and feedbacks</a:t>
            </a:r>
            <a:endParaRPr sz="1100">
              <a:solidFill>
                <a:schemeClr val="dk1"/>
              </a:solidFill>
              <a:latin typeface="Roboto"/>
              <a:ea typeface="Roboto"/>
              <a:cs typeface="Roboto"/>
              <a:sym typeface="Roboto"/>
            </a:endParaRPr>
          </a:p>
        </p:txBody>
      </p:sp>
      <p:pic>
        <p:nvPicPr>
          <p:cNvPr id="477" name="Google Shape;477;p42"/>
          <p:cNvPicPr preferRelativeResize="0"/>
          <p:nvPr/>
        </p:nvPicPr>
        <p:blipFill>
          <a:blip r:embed="rId9">
            <a:alphaModFix/>
          </a:blip>
          <a:stretch>
            <a:fillRect/>
          </a:stretch>
        </p:blipFill>
        <p:spPr>
          <a:xfrm>
            <a:off x="6696025" y="2451988"/>
            <a:ext cx="435701" cy="391929"/>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1" name="Shape 481"/>
        <p:cNvGrpSpPr/>
        <p:nvPr/>
      </p:nvGrpSpPr>
      <p:grpSpPr>
        <a:xfrm>
          <a:off x="0" y="0"/>
          <a:ext cx="0" cy="0"/>
          <a:chOff x="0" y="0"/>
          <a:chExt cx="0" cy="0"/>
        </a:xfrm>
      </p:grpSpPr>
      <p:cxnSp>
        <p:nvCxnSpPr>
          <p:cNvPr id="482" name="Google Shape;482;p43"/>
          <p:cNvCxnSpPr/>
          <p:nvPr/>
        </p:nvCxnSpPr>
        <p:spPr>
          <a:xfrm flipH="1" rot="10800000">
            <a:off x="0" y="575950"/>
            <a:ext cx="2174700" cy="2400"/>
          </a:xfrm>
          <a:prstGeom prst="straightConnector1">
            <a:avLst/>
          </a:prstGeom>
          <a:noFill/>
          <a:ln cap="flat" cmpd="sng" w="9525">
            <a:solidFill>
              <a:srgbClr val="934279"/>
            </a:solidFill>
            <a:prstDash val="solid"/>
            <a:round/>
            <a:headEnd len="med" w="med" type="none"/>
            <a:tailEnd len="med" w="med" type="none"/>
          </a:ln>
        </p:spPr>
      </p:cxnSp>
      <p:sp>
        <p:nvSpPr>
          <p:cNvPr id="483" name="Google Shape;483;p43"/>
          <p:cNvSpPr txBox="1"/>
          <p:nvPr/>
        </p:nvSpPr>
        <p:spPr>
          <a:xfrm>
            <a:off x="120025" y="105675"/>
            <a:ext cx="74523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pt-BR">
                <a:solidFill>
                  <a:schemeClr val="dk2"/>
                </a:solidFill>
                <a:latin typeface="Roboto"/>
                <a:ea typeface="Roboto"/>
                <a:cs typeface="Roboto"/>
                <a:sym typeface="Roboto"/>
              </a:rPr>
              <a:t>GLOBAL PUBLIC GOODS</a:t>
            </a:r>
            <a:endParaRPr b="1">
              <a:solidFill>
                <a:srgbClr val="595959"/>
              </a:solidFill>
              <a:latin typeface="Roboto"/>
              <a:ea typeface="Roboto"/>
              <a:cs typeface="Roboto"/>
              <a:sym typeface="Roboto"/>
            </a:endParaRPr>
          </a:p>
        </p:txBody>
      </p:sp>
      <p:sp>
        <p:nvSpPr>
          <p:cNvPr id="484" name="Google Shape;484;p43"/>
          <p:cNvSpPr txBox="1"/>
          <p:nvPr/>
        </p:nvSpPr>
        <p:spPr>
          <a:xfrm>
            <a:off x="442125" y="942375"/>
            <a:ext cx="5328600" cy="2893800"/>
          </a:xfrm>
          <a:prstGeom prst="rect">
            <a:avLst/>
          </a:prstGeom>
          <a:noFill/>
          <a:ln>
            <a:noFill/>
          </a:ln>
        </p:spPr>
        <p:txBody>
          <a:bodyPr anchorCtr="0" anchor="t" bIns="91425" lIns="91425" spcFirstLastPara="1" rIns="91425" wrap="square" tIns="91425">
            <a:spAutoFit/>
          </a:bodyPr>
          <a:lstStyle/>
          <a:p>
            <a:pPr indent="-159849" lvl="0" marL="179999" rtl="0" algn="l">
              <a:lnSpc>
                <a:spcPct val="150000"/>
              </a:lnSpc>
              <a:spcBef>
                <a:spcPts val="0"/>
              </a:spcBef>
              <a:spcAft>
                <a:spcPts val="0"/>
              </a:spcAft>
              <a:buClr>
                <a:schemeClr val="dk1"/>
              </a:buClr>
              <a:buSzPts val="1100"/>
              <a:buFont typeface="Roboto"/>
              <a:buChar char="●"/>
            </a:pPr>
            <a:r>
              <a:rPr lang="pt-BR" sz="1100">
                <a:solidFill>
                  <a:schemeClr val="dk1"/>
                </a:solidFill>
                <a:latin typeface="Roboto"/>
                <a:ea typeface="Roboto"/>
                <a:cs typeface="Roboto"/>
                <a:sym typeface="Roboto"/>
              </a:rPr>
              <a:t>We are creating a </a:t>
            </a:r>
            <a:r>
              <a:rPr b="1" lang="pt-BR" sz="1100">
                <a:solidFill>
                  <a:schemeClr val="dk1"/>
                </a:solidFill>
                <a:latin typeface="Roboto"/>
                <a:ea typeface="Roboto"/>
                <a:cs typeface="Roboto"/>
                <a:sym typeface="Roboto"/>
              </a:rPr>
              <a:t>set of videos</a:t>
            </a:r>
            <a:r>
              <a:rPr lang="pt-BR" sz="1100">
                <a:solidFill>
                  <a:schemeClr val="dk1"/>
                </a:solidFill>
                <a:latin typeface="Roboto"/>
                <a:ea typeface="Roboto"/>
                <a:cs typeface="Roboto"/>
                <a:sym typeface="Roboto"/>
              </a:rPr>
              <a:t> that explain the main </a:t>
            </a:r>
            <a:r>
              <a:rPr b="1" lang="pt-BR" sz="1100">
                <a:solidFill>
                  <a:schemeClr val="dk1"/>
                </a:solidFill>
                <a:latin typeface="Roboto"/>
                <a:ea typeface="Roboto"/>
                <a:cs typeface="Roboto"/>
                <a:sym typeface="Roboto"/>
              </a:rPr>
              <a:t>public policies implemented in Sobral</a:t>
            </a:r>
            <a:r>
              <a:rPr lang="pt-BR" sz="1100">
                <a:solidFill>
                  <a:schemeClr val="dk1"/>
                </a:solidFill>
                <a:latin typeface="Roboto"/>
                <a:ea typeface="Roboto"/>
                <a:cs typeface="Roboto"/>
                <a:sym typeface="Roboto"/>
              </a:rPr>
              <a:t> that led to its extraordinary results. </a:t>
            </a:r>
            <a:endParaRPr sz="1100">
              <a:solidFill>
                <a:schemeClr val="dk1"/>
              </a:solidFill>
              <a:latin typeface="Roboto"/>
              <a:ea typeface="Roboto"/>
              <a:cs typeface="Roboto"/>
              <a:sym typeface="Roboto"/>
            </a:endParaRPr>
          </a:p>
          <a:p>
            <a:pPr indent="-159849" lvl="0" marL="179999" rtl="0" algn="l">
              <a:lnSpc>
                <a:spcPct val="150000"/>
              </a:lnSpc>
              <a:spcBef>
                <a:spcPts val="0"/>
              </a:spcBef>
              <a:spcAft>
                <a:spcPts val="0"/>
              </a:spcAft>
              <a:buClr>
                <a:schemeClr val="dk1"/>
              </a:buClr>
              <a:buSzPts val="1100"/>
              <a:buFont typeface="Roboto"/>
              <a:buChar char="●"/>
            </a:pPr>
            <a:r>
              <a:rPr lang="pt-BR" sz="1100">
                <a:solidFill>
                  <a:schemeClr val="dk1"/>
                </a:solidFill>
                <a:latin typeface="Roboto"/>
                <a:ea typeface="Roboto"/>
                <a:cs typeface="Roboto"/>
                <a:sym typeface="Roboto"/>
              </a:rPr>
              <a:t>They are based on interviews with policymakers, headteachers, and teachers from Sobral</a:t>
            </a:r>
            <a:endParaRPr sz="1100">
              <a:solidFill>
                <a:schemeClr val="dk1"/>
              </a:solidFill>
              <a:latin typeface="Roboto"/>
              <a:ea typeface="Roboto"/>
              <a:cs typeface="Roboto"/>
              <a:sym typeface="Roboto"/>
            </a:endParaRPr>
          </a:p>
          <a:p>
            <a:pPr indent="-159849" lvl="0" marL="179999" rtl="0" algn="l">
              <a:lnSpc>
                <a:spcPct val="150000"/>
              </a:lnSpc>
              <a:spcBef>
                <a:spcPts val="0"/>
              </a:spcBef>
              <a:spcAft>
                <a:spcPts val="0"/>
              </a:spcAft>
              <a:buClr>
                <a:schemeClr val="dk1"/>
              </a:buClr>
              <a:buSzPts val="1100"/>
              <a:buFont typeface="Roboto"/>
              <a:buChar char="●"/>
            </a:pPr>
            <a:r>
              <a:rPr lang="pt-BR" sz="1100">
                <a:solidFill>
                  <a:schemeClr val="dk1"/>
                </a:solidFill>
                <a:latin typeface="Roboto"/>
                <a:ea typeface="Roboto"/>
                <a:cs typeface="Roboto"/>
                <a:sym typeface="Roboto"/>
              </a:rPr>
              <a:t>They encompass the policies since the beginning of the education revolution </a:t>
            </a:r>
            <a:endParaRPr sz="1100">
              <a:solidFill>
                <a:schemeClr val="dk1"/>
              </a:solidFill>
              <a:latin typeface="Roboto"/>
              <a:ea typeface="Roboto"/>
              <a:cs typeface="Roboto"/>
              <a:sym typeface="Roboto"/>
            </a:endParaRPr>
          </a:p>
          <a:p>
            <a:pPr indent="-159849" lvl="0" marL="179999" rtl="0" algn="l">
              <a:lnSpc>
                <a:spcPct val="150000"/>
              </a:lnSpc>
              <a:spcBef>
                <a:spcPts val="0"/>
              </a:spcBef>
              <a:spcAft>
                <a:spcPts val="0"/>
              </a:spcAft>
              <a:buClr>
                <a:schemeClr val="dk1"/>
              </a:buClr>
              <a:buSzPts val="1100"/>
              <a:buFont typeface="Roboto"/>
              <a:buChar char="●"/>
            </a:pPr>
            <a:r>
              <a:rPr lang="pt-BR" sz="1100">
                <a:solidFill>
                  <a:schemeClr val="dk1"/>
                </a:solidFill>
                <a:latin typeface="Roboto"/>
                <a:ea typeface="Roboto"/>
                <a:cs typeface="Roboto"/>
                <a:sym typeface="Roboto"/>
              </a:rPr>
              <a:t>Topics of the videos: </a:t>
            </a:r>
            <a:endParaRPr sz="1100">
              <a:solidFill>
                <a:schemeClr val="dk1"/>
              </a:solidFill>
              <a:latin typeface="Roboto"/>
              <a:ea typeface="Roboto"/>
              <a:cs typeface="Roboto"/>
              <a:sym typeface="Roboto"/>
            </a:endParaRPr>
          </a:p>
          <a:p>
            <a:pPr indent="-159849" lvl="1" marL="540000" rtl="0" algn="l">
              <a:lnSpc>
                <a:spcPct val="150000"/>
              </a:lnSpc>
              <a:spcBef>
                <a:spcPts val="0"/>
              </a:spcBef>
              <a:spcAft>
                <a:spcPts val="0"/>
              </a:spcAft>
              <a:buClr>
                <a:schemeClr val="dk1"/>
              </a:buClr>
              <a:buSzPts val="1100"/>
              <a:buFont typeface="Roboto"/>
              <a:buChar char="○"/>
            </a:pPr>
            <a:r>
              <a:rPr b="1" lang="pt-BR" sz="1100">
                <a:solidFill>
                  <a:schemeClr val="dk1"/>
                </a:solidFill>
                <a:latin typeface="Roboto"/>
                <a:ea typeface="Roboto"/>
                <a:cs typeface="Roboto"/>
                <a:sym typeface="Roboto"/>
              </a:rPr>
              <a:t>School leadership</a:t>
            </a:r>
            <a:r>
              <a:rPr lang="pt-BR" sz="1100">
                <a:solidFill>
                  <a:schemeClr val="dk1"/>
                </a:solidFill>
                <a:latin typeface="Roboto"/>
                <a:ea typeface="Roboto"/>
                <a:cs typeface="Roboto"/>
                <a:sym typeface="Roboto"/>
              </a:rPr>
              <a:t> for the strengthening of the pedagogical management</a:t>
            </a:r>
            <a:endParaRPr sz="1100">
              <a:solidFill>
                <a:schemeClr val="dk1"/>
              </a:solidFill>
              <a:latin typeface="Roboto"/>
              <a:ea typeface="Roboto"/>
              <a:cs typeface="Roboto"/>
              <a:sym typeface="Roboto"/>
            </a:endParaRPr>
          </a:p>
          <a:p>
            <a:pPr indent="-159849" lvl="1" marL="540000" rtl="0" algn="l">
              <a:lnSpc>
                <a:spcPct val="150000"/>
              </a:lnSpc>
              <a:spcBef>
                <a:spcPts val="0"/>
              </a:spcBef>
              <a:spcAft>
                <a:spcPts val="0"/>
              </a:spcAft>
              <a:buClr>
                <a:schemeClr val="dk1"/>
              </a:buClr>
              <a:buSzPts val="1100"/>
              <a:buFont typeface="Roboto"/>
              <a:buChar char="○"/>
            </a:pPr>
            <a:r>
              <a:rPr b="1" lang="pt-BR" sz="1100">
                <a:solidFill>
                  <a:schemeClr val="dk1"/>
                </a:solidFill>
                <a:latin typeface="Roboto"/>
                <a:ea typeface="Roboto"/>
                <a:cs typeface="Roboto"/>
                <a:sym typeface="Roboto"/>
              </a:rPr>
              <a:t>Access and permanence </a:t>
            </a:r>
            <a:r>
              <a:rPr lang="pt-BR" sz="1100">
                <a:solidFill>
                  <a:schemeClr val="dk1"/>
                </a:solidFill>
                <a:latin typeface="Roboto"/>
                <a:ea typeface="Roboto"/>
                <a:cs typeface="Roboto"/>
                <a:sym typeface="Roboto"/>
              </a:rPr>
              <a:t>of students </a:t>
            </a:r>
            <a:endParaRPr sz="1100">
              <a:solidFill>
                <a:schemeClr val="dk1"/>
              </a:solidFill>
              <a:latin typeface="Roboto"/>
              <a:ea typeface="Roboto"/>
              <a:cs typeface="Roboto"/>
              <a:sym typeface="Roboto"/>
            </a:endParaRPr>
          </a:p>
          <a:p>
            <a:pPr indent="-159849" lvl="1" marL="540000" rtl="0" algn="l">
              <a:lnSpc>
                <a:spcPct val="150000"/>
              </a:lnSpc>
              <a:spcBef>
                <a:spcPts val="0"/>
              </a:spcBef>
              <a:spcAft>
                <a:spcPts val="0"/>
              </a:spcAft>
              <a:buClr>
                <a:schemeClr val="dk1"/>
              </a:buClr>
              <a:buSzPts val="1100"/>
              <a:buFont typeface="Roboto"/>
              <a:buChar char="○"/>
            </a:pPr>
            <a:r>
              <a:rPr b="1" lang="pt-BR" sz="1100">
                <a:solidFill>
                  <a:schemeClr val="dk1"/>
                </a:solidFill>
                <a:latin typeface="Roboto"/>
                <a:ea typeface="Roboto"/>
                <a:cs typeface="Roboto"/>
                <a:sym typeface="Roboto"/>
              </a:rPr>
              <a:t>Assessment </a:t>
            </a:r>
            <a:r>
              <a:rPr lang="pt-BR" sz="1100">
                <a:solidFill>
                  <a:schemeClr val="dk1"/>
                </a:solidFill>
                <a:latin typeface="Roboto"/>
                <a:ea typeface="Roboto"/>
                <a:cs typeface="Roboto"/>
                <a:sym typeface="Roboto"/>
              </a:rPr>
              <a:t>and</a:t>
            </a:r>
            <a:r>
              <a:rPr lang="pt-BR" sz="1100">
                <a:solidFill>
                  <a:schemeClr val="dk1"/>
                </a:solidFill>
                <a:latin typeface="Roboto"/>
                <a:ea typeface="Roboto"/>
                <a:cs typeface="Roboto"/>
                <a:sym typeface="Roboto"/>
              </a:rPr>
              <a:t> </a:t>
            </a:r>
            <a:r>
              <a:rPr lang="pt-BR" sz="1100">
                <a:solidFill>
                  <a:schemeClr val="dk1"/>
                </a:solidFill>
                <a:latin typeface="Roboto"/>
                <a:ea typeface="Roboto"/>
                <a:cs typeface="Roboto"/>
                <a:sym typeface="Roboto"/>
              </a:rPr>
              <a:t>management of goals &amp; results</a:t>
            </a:r>
            <a:endParaRPr sz="1100">
              <a:solidFill>
                <a:schemeClr val="dk1"/>
              </a:solidFill>
              <a:latin typeface="Roboto"/>
              <a:ea typeface="Roboto"/>
              <a:cs typeface="Roboto"/>
              <a:sym typeface="Roboto"/>
            </a:endParaRPr>
          </a:p>
          <a:p>
            <a:pPr indent="-159849" lvl="1" marL="540000" rtl="0" algn="l">
              <a:lnSpc>
                <a:spcPct val="150000"/>
              </a:lnSpc>
              <a:spcBef>
                <a:spcPts val="0"/>
              </a:spcBef>
              <a:spcAft>
                <a:spcPts val="0"/>
              </a:spcAft>
              <a:buClr>
                <a:schemeClr val="dk1"/>
              </a:buClr>
              <a:buSzPts val="1100"/>
              <a:buFont typeface="Roboto"/>
              <a:buChar char="○"/>
            </a:pPr>
            <a:r>
              <a:rPr b="1" lang="pt-BR" sz="1100">
                <a:solidFill>
                  <a:schemeClr val="dk1"/>
                </a:solidFill>
                <a:latin typeface="Roboto"/>
                <a:ea typeface="Roboto"/>
                <a:cs typeface="Roboto"/>
                <a:sym typeface="Roboto"/>
              </a:rPr>
              <a:t>Teacher training</a:t>
            </a:r>
            <a:r>
              <a:rPr lang="pt-BR" sz="1100">
                <a:solidFill>
                  <a:schemeClr val="dk1"/>
                </a:solidFill>
                <a:latin typeface="Roboto"/>
                <a:ea typeface="Roboto"/>
                <a:cs typeface="Roboto"/>
                <a:sym typeface="Roboto"/>
              </a:rPr>
              <a:t> for the strengthening of the teaching practice</a:t>
            </a:r>
            <a:endParaRPr sz="1100">
              <a:solidFill>
                <a:schemeClr val="dk1"/>
              </a:solidFill>
              <a:latin typeface="Roboto"/>
              <a:ea typeface="Roboto"/>
              <a:cs typeface="Roboto"/>
              <a:sym typeface="Roboto"/>
            </a:endParaRPr>
          </a:p>
          <a:p>
            <a:pPr indent="-159849" lvl="1" marL="540000" rtl="0" algn="l">
              <a:lnSpc>
                <a:spcPct val="150000"/>
              </a:lnSpc>
              <a:spcBef>
                <a:spcPts val="0"/>
              </a:spcBef>
              <a:spcAft>
                <a:spcPts val="800"/>
              </a:spcAft>
              <a:buClr>
                <a:schemeClr val="dk1"/>
              </a:buClr>
              <a:buSzPts val="1100"/>
              <a:buFont typeface="Roboto"/>
              <a:buChar char="○"/>
            </a:pPr>
            <a:r>
              <a:rPr lang="pt-BR" sz="1100">
                <a:solidFill>
                  <a:schemeClr val="dk1"/>
                </a:solidFill>
                <a:latin typeface="Roboto"/>
                <a:ea typeface="Roboto"/>
                <a:cs typeface="Roboto"/>
                <a:sym typeface="Roboto"/>
              </a:rPr>
              <a:t>Teaching materials and </a:t>
            </a:r>
            <a:r>
              <a:rPr b="1" lang="pt-BR" sz="1100">
                <a:solidFill>
                  <a:schemeClr val="dk1"/>
                </a:solidFill>
                <a:latin typeface="Roboto"/>
                <a:ea typeface="Roboto"/>
                <a:cs typeface="Roboto"/>
                <a:sym typeface="Roboto"/>
              </a:rPr>
              <a:t>pedagogical management</a:t>
            </a:r>
            <a:endParaRPr sz="1200">
              <a:solidFill>
                <a:schemeClr val="dk1"/>
              </a:solidFill>
              <a:latin typeface="Roboto"/>
              <a:ea typeface="Roboto"/>
              <a:cs typeface="Roboto"/>
              <a:sym typeface="Roboto"/>
            </a:endParaRPr>
          </a:p>
        </p:txBody>
      </p:sp>
      <p:pic>
        <p:nvPicPr>
          <p:cNvPr id="485" name="Google Shape;485;p43"/>
          <p:cNvPicPr preferRelativeResize="0"/>
          <p:nvPr/>
        </p:nvPicPr>
        <p:blipFill rotWithShape="1">
          <a:blip r:embed="rId3">
            <a:alphaModFix/>
          </a:blip>
          <a:srcRect b="10088" l="10514" r="0" t="0"/>
          <a:stretch/>
        </p:blipFill>
        <p:spPr>
          <a:xfrm>
            <a:off x="5973150" y="2695600"/>
            <a:ext cx="2670924" cy="1505525"/>
          </a:xfrm>
          <a:prstGeom prst="rect">
            <a:avLst/>
          </a:prstGeom>
          <a:noFill/>
          <a:ln>
            <a:noFill/>
          </a:ln>
        </p:spPr>
      </p:pic>
      <p:pic>
        <p:nvPicPr>
          <p:cNvPr id="486" name="Google Shape;486;p43"/>
          <p:cNvPicPr preferRelativeResize="0"/>
          <p:nvPr/>
        </p:nvPicPr>
        <p:blipFill rotWithShape="1">
          <a:blip r:embed="rId4">
            <a:alphaModFix/>
          </a:blip>
          <a:srcRect b="0" l="10514" r="0" t="1293"/>
          <a:stretch/>
        </p:blipFill>
        <p:spPr>
          <a:xfrm>
            <a:off x="5973150" y="1022200"/>
            <a:ext cx="2670924" cy="1505525"/>
          </a:xfrm>
          <a:prstGeom prst="rect">
            <a:avLst/>
          </a:prstGeom>
          <a:noFill/>
          <a:ln>
            <a:noFill/>
          </a:ln>
        </p:spPr>
      </p:pic>
      <p:sp>
        <p:nvSpPr>
          <p:cNvPr id="487" name="Google Shape;487;p43"/>
          <p:cNvSpPr txBox="1"/>
          <p:nvPr/>
        </p:nvSpPr>
        <p:spPr>
          <a:xfrm>
            <a:off x="535925" y="3963325"/>
            <a:ext cx="2601300" cy="384900"/>
          </a:xfrm>
          <a:prstGeom prst="rect">
            <a:avLst/>
          </a:prstGeom>
          <a:solidFill>
            <a:srgbClr val="934279"/>
          </a:solidFill>
          <a:ln>
            <a:noFill/>
          </a:ln>
        </p:spPr>
        <p:txBody>
          <a:bodyPr anchorCtr="0" anchor="t" bIns="91425" lIns="91425" spcFirstLastPara="1" rIns="91425" wrap="square" tIns="91425">
            <a:spAutoFit/>
          </a:bodyPr>
          <a:lstStyle/>
          <a:p>
            <a:pPr indent="0" lvl="0" marL="0" rtl="0" algn="l">
              <a:lnSpc>
                <a:spcPct val="150000"/>
              </a:lnSpc>
              <a:spcBef>
                <a:spcPts val="0"/>
              </a:spcBef>
              <a:spcAft>
                <a:spcPts val="300"/>
              </a:spcAft>
              <a:buNone/>
            </a:pPr>
            <a:r>
              <a:rPr b="1" lang="pt-BR" sz="1300">
                <a:solidFill>
                  <a:srgbClr val="FFFFFF"/>
                </a:solidFill>
                <a:latin typeface="Roboto"/>
                <a:ea typeface="Roboto"/>
                <a:cs typeface="Roboto"/>
                <a:sym typeface="Roboto"/>
              </a:rPr>
              <a:t>Release of the videos in Apr/23</a:t>
            </a:r>
            <a:endParaRPr sz="1200">
              <a:solidFill>
                <a:srgbClr val="FFFFFF"/>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1" name="Shape 91"/>
        <p:cNvGrpSpPr/>
        <p:nvPr/>
      </p:nvGrpSpPr>
      <p:grpSpPr>
        <a:xfrm>
          <a:off x="0" y="0"/>
          <a:ext cx="0" cy="0"/>
          <a:chOff x="0" y="0"/>
          <a:chExt cx="0" cy="0"/>
        </a:xfrm>
      </p:grpSpPr>
      <p:sp>
        <p:nvSpPr>
          <p:cNvPr id="92" name="Google Shape;92;p17"/>
          <p:cNvSpPr txBox="1"/>
          <p:nvPr/>
        </p:nvSpPr>
        <p:spPr>
          <a:xfrm>
            <a:off x="252000" y="698850"/>
            <a:ext cx="8640000" cy="4091700"/>
          </a:xfrm>
          <a:prstGeom prst="rect">
            <a:avLst/>
          </a:prstGeom>
          <a:noFill/>
          <a:ln>
            <a:noFill/>
          </a:ln>
        </p:spPr>
        <p:txBody>
          <a:bodyPr anchorCtr="0" anchor="t" bIns="91425" lIns="91425" spcFirstLastPara="1" rIns="91425" wrap="square" tIns="91425">
            <a:spAutoFit/>
          </a:bodyPr>
          <a:lstStyle/>
          <a:p>
            <a:pPr indent="0" lvl="0" marL="0" rtl="0" algn="ctr">
              <a:lnSpc>
                <a:spcPct val="150000"/>
              </a:lnSpc>
              <a:spcBef>
                <a:spcPts val="1000"/>
              </a:spcBef>
              <a:spcAft>
                <a:spcPts val="0"/>
              </a:spcAft>
              <a:buClr>
                <a:schemeClr val="dk1"/>
              </a:buClr>
              <a:buSzPts val="1100"/>
              <a:buFont typeface="Arial"/>
              <a:buNone/>
            </a:pPr>
            <a:r>
              <a:rPr b="1" lang="pt-BR" sz="1700">
                <a:solidFill>
                  <a:srgbClr val="008391"/>
                </a:solidFill>
                <a:highlight>
                  <a:srgbClr val="FFFFFF"/>
                </a:highlight>
                <a:latin typeface="Roboto"/>
                <a:ea typeface="Roboto"/>
                <a:cs typeface="Roboto"/>
                <a:sym typeface="Roboto"/>
              </a:rPr>
              <a:t>Presence</a:t>
            </a:r>
            <a:endParaRPr b="1" sz="1700">
              <a:solidFill>
                <a:srgbClr val="008391"/>
              </a:solidFill>
              <a:highlight>
                <a:srgbClr val="FFFFFF"/>
              </a:highlight>
              <a:latin typeface="Roboto"/>
              <a:ea typeface="Roboto"/>
              <a:cs typeface="Roboto"/>
              <a:sym typeface="Roboto"/>
            </a:endParaRPr>
          </a:p>
          <a:p>
            <a:pPr indent="0" lvl="0" marL="0" rtl="0" algn="ctr">
              <a:lnSpc>
                <a:spcPct val="150000"/>
              </a:lnSpc>
              <a:spcBef>
                <a:spcPts val="1000"/>
              </a:spcBef>
              <a:spcAft>
                <a:spcPts val="0"/>
              </a:spcAft>
              <a:buClr>
                <a:schemeClr val="dk1"/>
              </a:buClr>
              <a:buSzPts val="1100"/>
              <a:buFont typeface="Arial"/>
              <a:buNone/>
            </a:pPr>
            <a:r>
              <a:rPr b="1" lang="pt-BR" sz="1700">
                <a:solidFill>
                  <a:srgbClr val="008391"/>
                </a:solidFill>
                <a:highlight>
                  <a:srgbClr val="FFFFFF"/>
                </a:highlight>
                <a:latin typeface="Roboto"/>
                <a:ea typeface="Roboto"/>
                <a:cs typeface="Roboto"/>
                <a:sym typeface="Roboto"/>
              </a:rPr>
              <a:t>Horizontality</a:t>
            </a:r>
            <a:endParaRPr b="1" sz="1700">
              <a:solidFill>
                <a:srgbClr val="008391"/>
              </a:solidFill>
              <a:highlight>
                <a:srgbClr val="FFFFFF"/>
              </a:highlight>
              <a:latin typeface="Roboto"/>
              <a:ea typeface="Roboto"/>
              <a:cs typeface="Roboto"/>
              <a:sym typeface="Roboto"/>
            </a:endParaRPr>
          </a:p>
          <a:p>
            <a:pPr indent="0" lvl="0" marL="0" rtl="0" algn="ctr">
              <a:lnSpc>
                <a:spcPct val="150000"/>
              </a:lnSpc>
              <a:spcBef>
                <a:spcPts val="1000"/>
              </a:spcBef>
              <a:spcAft>
                <a:spcPts val="0"/>
              </a:spcAft>
              <a:buClr>
                <a:schemeClr val="dk1"/>
              </a:buClr>
              <a:buSzPts val="1100"/>
              <a:buFont typeface="Arial"/>
              <a:buNone/>
            </a:pPr>
            <a:r>
              <a:rPr b="1" lang="pt-BR" sz="1700">
                <a:solidFill>
                  <a:srgbClr val="008391"/>
                </a:solidFill>
                <a:highlight>
                  <a:srgbClr val="FFFFFF"/>
                </a:highlight>
                <a:latin typeface="Roboto"/>
                <a:ea typeface="Roboto"/>
                <a:cs typeface="Roboto"/>
                <a:sym typeface="Roboto"/>
              </a:rPr>
              <a:t>Punctuality </a:t>
            </a:r>
            <a:endParaRPr b="1" sz="1700">
              <a:solidFill>
                <a:srgbClr val="008391"/>
              </a:solidFill>
              <a:highlight>
                <a:srgbClr val="FFFFFF"/>
              </a:highlight>
              <a:latin typeface="Roboto"/>
              <a:ea typeface="Roboto"/>
              <a:cs typeface="Roboto"/>
              <a:sym typeface="Roboto"/>
            </a:endParaRPr>
          </a:p>
          <a:p>
            <a:pPr indent="0" lvl="0" marL="0" rtl="0" algn="ctr">
              <a:lnSpc>
                <a:spcPct val="150000"/>
              </a:lnSpc>
              <a:spcBef>
                <a:spcPts val="1000"/>
              </a:spcBef>
              <a:spcAft>
                <a:spcPts val="0"/>
              </a:spcAft>
              <a:buClr>
                <a:schemeClr val="dk1"/>
              </a:buClr>
              <a:buSzPts val="1100"/>
              <a:buFont typeface="Arial"/>
              <a:buNone/>
            </a:pPr>
            <a:r>
              <a:rPr b="1" lang="pt-BR" sz="1700">
                <a:solidFill>
                  <a:srgbClr val="008391"/>
                </a:solidFill>
                <a:highlight>
                  <a:srgbClr val="FFFFFF"/>
                </a:highlight>
                <a:latin typeface="Roboto"/>
                <a:ea typeface="Roboto"/>
                <a:cs typeface="Roboto"/>
                <a:sym typeface="Roboto"/>
              </a:rPr>
              <a:t>Democracy of time</a:t>
            </a:r>
            <a:endParaRPr b="1" sz="1700">
              <a:solidFill>
                <a:srgbClr val="008391"/>
              </a:solidFill>
              <a:highlight>
                <a:srgbClr val="FFFFFF"/>
              </a:highlight>
              <a:latin typeface="Roboto"/>
              <a:ea typeface="Roboto"/>
              <a:cs typeface="Roboto"/>
              <a:sym typeface="Roboto"/>
            </a:endParaRPr>
          </a:p>
          <a:p>
            <a:pPr indent="0" lvl="0" marL="0" rtl="0" algn="ctr">
              <a:lnSpc>
                <a:spcPct val="150000"/>
              </a:lnSpc>
              <a:spcBef>
                <a:spcPts val="1000"/>
              </a:spcBef>
              <a:spcAft>
                <a:spcPts val="0"/>
              </a:spcAft>
              <a:buClr>
                <a:schemeClr val="dk1"/>
              </a:buClr>
              <a:buSzPts val="1100"/>
              <a:buFont typeface="Arial"/>
              <a:buNone/>
            </a:pPr>
            <a:r>
              <a:rPr b="1" lang="pt-BR" sz="1700">
                <a:solidFill>
                  <a:srgbClr val="008391"/>
                </a:solidFill>
                <a:highlight>
                  <a:srgbClr val="FFFFFF"/>
                </a:highlight>
                <a:latin typeface="Roboto"/>
                <a:ea typeface="Roboto"/>
                <a:cs typeface="Roboto"/>
                <a:sym typeface="Roboto"/>
              </a:rPr>
              <a:t>Confidentiality</a:t>
            </a:r>
            <a:endParaRPr b="1" sz="1700">
              <a:solidFill>
                <a:srgbClr val="008391"/>
              </a:solidFill>
              <a:highlight>
                <a:srgbClr val="FFFFFF"/>
              </a:highlight>
              <a:latin typeface="Roboto"/>
              <a:ea typeface="Roboto"/>
              <a:cs typeface="Roboto"/>
              <a:sym typeface="Roboto"/>
            </a:endParaRPr>
          </a:p>
          <a:p>
            <a:pPr indent="0" lvl="0" marL="0" rtl="0" algn="ctr">
              <a:lnSpc>
                <a:spcPct val="150000"/>
              </a:lnSpc>
              <a:spcBef>
                <a:spcPts val="1000"/>
              </a:spcBef>
              <a:spcAft>
                <a:spcPts val="0"/>
              </a:spcAft>
              <a:buClr>
                <a:schemeClr val="dk1"/>
              </a:buClr>
              <a:buSzPts val="1100"/>
              <a:buFont typeface="Arial"/>
              <a:buNone/>
            </a:pPr>
            <a:r>
              <a:rPr b="1" lang="pt-BR" sz="1700">
                <a:solidFill>
                  <a:srgbClr val="008391"/>
                </a:solidFill>
                <a:highlight>
                  <a:srgbClr val="FFFFFF"/>
                </a:highlight>
                <a:latin typeface="Roboto"/>
                <a:ea typeface="Roboto"/>
                <a:cs typeface="Roboto"/>
                <a:sym typeface="Roboto"/>
              </a:rPr>
              <a:t>Assertiveness with kindness</a:t>
            </a:r>
            <a:endParaRPr b="1" sz="1700">
              <a:solidFill>
                <a:srgbClr val="008391"/>
              </a:solidFill>
              <a:highlight>
                <a:srgbClr val="FFFFFF"/>
              </a:highlight>
              <a:latin typeface="Roboto"/>
              <a:ea typeface="Roboto"/>
              <a:cs typeface="Roboto"/>
              <a:sym typeface="Roboto"/>
            </a:endParaRPr>
          </a:p>
          <a:p>
            <a:pPr indent="0" lvl="0" marL="0" rtl="0" algn="ctr">
              <a:lnSpc>
                <a:spcPct val="150000"/>
              </a:lnSpc>
              <a:spcBef>
                <a:spcPts val="1000"/>
              </a:spcBef>
              <a:spcAft>
                <a:spcPts val="0"/>
              </a:spcAft>
              <a:buClr>
                <a:schemeClr val="dk1"/>
              </a:buClr>
              <a:buSzPts val="1100"/>
              <a:buFont typeface="Arial"/>
              <a:buNone/>
            </a:pPr>
            <a:r>
              <a:rPr b="1" lang="pt-BR" sz="1700">
                <a:solidFill>
                  <a:srgbClr val="008391"/>
                </a:solidFill>
                <a:highlight>
                  <a:srgbClr val="FFFFFF"/>
                </a:highlight>
                <a:latin typeface="Roboto"/>
                <a:ea typeface="Roboto"/>
                <a:cs typeface="Roboto"/>
                <a:sym typeface="Roboto"/>
              </a:rPr>
              <a:t>Responsiveness</a:t>
            </a:r>
            <a:endParaRPr b="1" sz="1700">
              <a:solidFill>
                <a:srgbClr val="008391"/>
              </a:solidFill>
              <a:highlight>
                <a:srgbClr val="FFFFFF"/>
              </a:highlight>
              <a:latin typeface="Roboto"/>
              <a:ea typeface="Roboto"/>
              <a:cs typeface="Roboto"/>
              <a:sym typeface="Roboto"/>
            </a:endParaRPr>
          </a:p>
          <a:p>
            <a:pPr indent="0" lvl="0" marL="0" rtl="0" algn="ctr">
              <a:lnSpc>
                <a:spcPct val="150000"/>
              </a:lnSpc>
              <a:spcBef>
                <a:spcPts val="1000"/>
              </a:spcBef>
              <a:spcAft>
                <a:spcPts val="1000"/>
              </a:spcAft>
              <a:buNone/>
            </a:pPr>
            <a:r>
              <a:rPr b="1" lang="pt-BR" sz="1700">
                <a:solidFill>
                  <a:srgbClr val="008391"/>
                </a:solidFill>
                <a:highlight>
                  <a:srgbClr val="FFFFFF"/>
                </a:highlight>
                <a:latin typeface="Roboto"/>
                <a:ea typeface="Roboto"/>
                <a:cs typeface="Roboto"/>
                <a:sym typeface="Roboto"/>
              </a:rPr>
              <a:t>Diversity</a:t>
            </a:r>
            <a:endParaRPr b="1" sz="1700">
              <a:solidFill>
                <a:srgbClr val="008391"/>
              </a:solidFill>
              <a:highlight>
                <a:srgbClr val="FFFFFF"/>
              </a:highlight>
              <a:latin typeface="Roboto"/>
              <a:ea typeface="Roboto"/>
              <a:cs typeface="Roboto"/>
              <a:sym typeface="Roboto"/>
            </a:endParaRPr>
          </a:p>
        </p:txBody>
      </p:sp>
      <p:sp>
        <p:nvSpPr>
          <p:cNvPr id="93" name="Google Shape;93;p17"/>
          <p:cNvSpPr txBox="1"/>
          <p:nvPr/>
        </p:nvSpPr>
        <p:spPr>
          <a:xfrm>
            <a:off x="93600" y="76850"/>
            <a:ext cx="74523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pt-BR">
                <a:solidFill>
                  <a:srgbClr val="595959"/>
                </a:solidFill>
                <a:latin typeface="Roboto"/>
                <a:ea typeface="Roboto"/>
                <a:cs typeface="Roboto"/>
                <a:sym typeface="Roboto"/>
              </a:rPr>
              <a:t>COLLECTIVE AGREEMENTS</a:t>
            </a:r>
            <a:endParaRPr>
              <a:solidFill>
                <a:srgbClr val="EA4E33"/>
              </a:solidFill>
              <a:latin typeface="Roboto"/>
              <a:ea typeface="Roboto"/>
              <a:cs typeface="Roboto"/>
              <a:sym typeface="Roboto"/>
            </a:endParaRPr>
          </a:p>
        </p:txBody>
      </p:sp>
      <p:cxnSp>
        <p:nvCxnSpPr>
          <p:cNvPr id="94" name="Google Shape;94;p17"/>
          <p:cNvCxnSpPr/>
          <p:nvPr/>
        </p:nvCxnSpPr>
        <p:spPr>
          <a:xfrm flipH="1" rot="10800000">
            <a:off x="4800" y="541175"/>
            <a:ext cx="2174700" cy="2400"/>
          </a:xfrm>
          <a:prstGeom prst="straightConnector1">
            <a:avLst/>
          </a:prstGeom>
          <a:noFill/>
          <a:ln cap="flat" cmpd="sng" w="9525">
            <a:solidFill>
              <a:srgbClr val="934279"/>
            </a:solidFill>
            <a:prstDash val="solid"/>
            <a:round/>
            <a:headEnd len="med" w="med" type="none"/>
            <a:tailEnd len="med" w="med" type="none"/>
          </a:ln>
        </p:spPr>
      </p:cxn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1" name="Shape 491"/>
        <p:cNvGrpSpPr/>
        <p:nvPr/>
      </p:nvGrpSpPr>
      <p:grpSpPr>
        <a:xfrm>
          <a:off x="0" y="0"/>
          <a:ext cx="0" cy="0"/>
          <a:chOff x="0" y="0"/>
          <a:chExt cx="0" cy="0"/>
        </a:xfrm>
      </p:grpSpPr>
      <p:cxnSp>
        <p:nvCxnSpPr>
          <p:cNvPr id="492" name="Google Shape;492;p44"/>
          <p:cNvCxnSpPr/>
          <p:nvPr/>
        </p:nvCxnSpPr>
        <p:spPr>
          <a:xfrm flipH="1" rot="10800000">
            <a:off x="0" y="575950"/>
            <a:ext cx="2174700" cy="2400"/>
          </a:xfrm>
          <a:prstGeom prst="straightConnector1">
            <a:avLst/>
          </a:prstGeom>
          <a:noFill/>
          <a:ln cap="flat" cmpd="sng" w="9525">
            <a:solidFill>
              <a:srgbClr val="934279"/>
            </a:solidFill>
            <a:prstDash val="solid"/>
            <a:round/>
            <a:headEnd len="med" w="med" type="none"/>
            <a:tailEnd len="med" w="med" type="none"/>
          </a:ln>
        </p:spPr>
      </p:cxnSp>
      <p:sp>
        <p:nvSpPr>
          <p:cNvPr id="493" name="Google Shape;493;p44"/>
          <p:cNvSpPr txBox="1"/>
          <p:nvPr/>
        </p:nvSpPr>
        <p:spPr>
          <a:xfrm>
            <a:off x="120025" y="105675"/>
            <a:ext cx="74523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pt-BR">
                <a:solidFill>
                  <a:srgbClr val="595959"/>
                </a:solidFill>
                <a:latin typeface="Roboto"/>
                <a:ea typeface="Roboto"/>
                <a:cs typeface="Roboto"/>
                <a:sym typeface="Roboto"/>
              </a:rPr>
              <a:t>GLOBAL PUBLIC GOODS</a:t>
            </a:r>
            <a:endParaRPr b="1">
              <a:solidFill>
                <a:srgbClr val="595959"/>
              </a:solidFill>
              <a:latin typeface="Roboto"/>
              <a:ea typeface="Roboto"/>
              <a:cs typeface="Roboto"/>
              <a:sym typeface="Roboto"/>
            </a:endParaRPr>
          </a:p>
        </p:txBody>
      </p:sp>
      <p:sp>
        <p:nvSpPr>
          <p:cNvPr id="494" name="Google Shape;494;p44"/>
          <p:cNvSpPr txBox="1"/>
          <p:nvPr/>
        </p:nvSpPr>
        <p:spPr>
          <a:xfrm>
            <a:off x="513600" y="1049688"/>
            <a:ext cx="8116800" cy="1603800"/>
          </a:xfrm>
          <a:prstGeom prst="rect">
            <a:avLst/>
          </a:prstGeom>
          <a:noFill/>
          <a:ln>
            <a:noFill/>
          </a:ln>
        </p:spPr>
        <p:txBody>
          <a:bodyPr anchorCtr="0" anchor="t" bIns="91425" lIns="91425" spcFirstLastPara="1" rIns="91425" wrap="square" tIns="91425">
            <a:spAutoFit/>
          </a:bodyPr>
          <a:lstStyle/>
          <a:p>
            <a:pPr indent="-304800" lvl="0" marL="457200" rtl="0" algn="l">
              <a:lnSpc>
                <a:spcPct val="115000"/>
              </a:lnSpc>
              <a:spcBef>
                <a:spcPts val="0"/>
              </a:spcBef>
              <a:spcAft>
                <a:spcPts val="0"/>
              </a:spcAft>
              <a:buSzPts val="1200"/>
              <a:buFont typeface="Roboto"/>
              <a:buChar char="●"/>
            </a:pPr>
            <a:r>
              <a:rPr lang="pt-BR" sz="1200">
                <a:latin typeface="Roboto"/>
                <a:ea typeface="Roboto"/>
                <a:cs typeface="Roboto"/>
                <a:sym typeface="Roboto"/>
              </a:rPr>
              <a:t>Global Public Goods </a:t>
            </a:r>
            <a:r>
              <a:rPr lang="pt-BR" sz="1200">
                <a:latin typeface="Roboto"/>
                <a:ea typeface="Roboto"/>
                <a:cs typeface="Roboto"/>
                <a:sym typeface="Roboto"/>
              </a:rPr>
              <a:t>will be freely available to for a global audience through a </a:t>
            </a:r>
            <a:r>
              <a:rPr b="1" lang="pt-BR" sz="1200">
                <a:latin typeface="Roboto"/>
                <a:ea typeface="Roboto"/>
                <a:cs typeface="Roboto"/>
                <a:sym typeface="Roboto"/>
              </a:rPr>
              <a:t>Library of Global Public Goods </a:t>
            </a:r>
            <a:endParaRPr b="1" sz="1200">
              <a:latin typeface="Roboto"/>
              <a:ea typeface="Roboto"/>
              <a:cs typeface="Roboto"/>
              <a:sym typeface="Roboto"/>
            </a:endParaRPr>
          </a:p>
          <a:p>
            <a:pPr indent="-304800" lvl="0" marL="457200" rtl="0" algn="l">
              <a:lnSpc>
                <a:spcPct val="115000"/>
              </a:lnSpc>
              <a:spcBef>
                <a:spcPts val="1000"/>
              </a:spcBef>
              <a:spcAft>
                <a:spcPts val="0"/>
              </a:spcAft>
              <a:buSzPts val="1200"/>
              <a:buFont typeface="Roboto"/>
              <a:buChar char="●"/>
            </a:pPr>
            <a:r>
              <a:rPr lang="pt-BR" sz="1200">
                <a:latin typeface="Roboto"/>
                <a:ea typeface="Roboto"/>
                <a:cs typeface="Roboto"/>
                <a:sym typeface="Roboto"/>
              </a:rPr>
              <a:t>Our goal is that they </a:t>
            </a:r>
            <a:r>
              <a:rPr b="1" lang="pt-BR" sz="1200">
                <a:latin typeface="Roboto"/>
                <a:ea typeface="Roboto"/>
                <a:cs typeface="Roboto"/>
                <a:sym typeface="Roboto"/>
              </a:rPr>
              <a:t>equip education leaders all over the Global South</a:t>
            </a:r>
            <a:r>
              <a:rPr lang="pt-BR" sz="1200">
                <a:latin typeface="Roboto"/>
                <a:ea typeface="Roboto"/>
                <a:cs typeface="Roboto"/>
                <a:sym typeface="Roboto"/>
              </a:rPr>
              <a:t> to lead coalitions and reforms in their countries</a:t>
            </a:r>
            <a:endParaRPr sz="1200">
              <a:latin typeface="Roboto"/>
              <a:ea typeface="Roboto"/>
              <a:cs typeface="Roboto"/>
              <a:sym typeface="Roboto"/>
            </a:endParaRPr>
          </a:p>
          <a:p>
            <a:pPr indent="-304800" lvl="0" marL="457200" rtl="0" algn="l">
              <a:lnSpc>
                <a:spcPct val="115000"/>
              </a:lnSpc>
              <a:spcBef>
                <a:spcPts val="1000"/>
              </a:spcBef>
              <a:spcAft>
                <a:spcPts val="0"/>
              </a:spcAft>
              <a:buSzPts val="1200"/>
              <a:buFont typeface="Roboto"/>
              <a:buChar char="●"/>
            </a:pPr>
            <a:r>
              <a:rPr lang="pt-BR" sz="1200">
                <a:latin typeface="Roboto"/>
                <a:ea typeface="Roboto"/>
                <a:cs typeface="Roboto"/>
                <a:sym typeface="Roboto"/>
              </a:rPr>
              <a:t>We want our transnational network to help us mobilise a broad use of them </a:t>
            </a:r>
            <a:endParaRPr sz="1200">
              <a:latin typeface="Roboto"/>
              <a:ea typeface="Roboto"/>
              <a:cs typeface="Roboto"/>
              <a:sym typeface="Roboto"/>
            </a:endParaRPr>
          </a:p>
          <a:p>
            <a:pPr indent="-304800" lvl="0" marL="457200" rtl="0" algn="l">
              <a:lnSpc>
                <a:spcPct val="115000"/>
              </a:lnSpc>
              <a:spcBef>
                <a:spcPts val="1000"/>
              </a:spcBef>
              <a:spcAft>
                <a:spcPts val="1000"/>
              </a:spcAft>
              <a:buSzPts val="1200"/>
              <a:buFont typeface="Roboto"/>
              <a:buChar char="●"/>
            </a:pPr>
            <a:r>
              <a:rPr lang="pt-BR" sz="1200">
                <a:latin typeface="Roboto"/>
                <a:ea typeface="Roboto"/>
                <a:cs typeface="Roboto"/>
                <a:sym typeface="Roboto"/>
              </a:rPr>
              <a:t>Please </a:t>
            </a:r>
            <a:r>
              <a:rPr b="1" lang="pt-BR" sz="1200">
                <a:latin typeface="Roboto"/>
                <a:ea typeface="Roboto"/>
                <a:cs typeface="Roboto"/>
                <a:sym typeface="Roboto"/>
              </a:rPr>
              <a:t>use them</a:t>
            </a:r>
            <a:r>
              <a:rPr lang="pt-BR" sz="1200">
                <a:latin typeface="Roboto"/>
                <a:ea typeface="Roboto"/>
                <a:cs typeface="Roboto"/>
                <a:sym typeface="Roboto"/>
              </a:rPr>
              <a:t> yourselves and </a:t>
            </a:r>
            <a:r>
              <a:rPr b="1" lang="pt-BR" sz="1200">
                <a:latin typeface="Roboto"/>
                <a:ea typeface="Roboto"/>
                <a:cs typeface="Roboto"/>
                <a:sym typeface="Roboto"/>
              </a:rPr>
              <a:t>share them </a:t>
            </a:r>
            <a:r>
              <a:rPr lang="pt-BR" sz="1200">
                <a:latin typeface="Roboto"/>
                <a:ea typeface="Roboto"/>
                <a:cs typeface="Roboto"/>
                <a:sym typeface="Roboto"/>
              </a:rPr>
              <a:t>with other education leaders you know! </a:t>
            </a:r>
            <a:endParaRPr sz="1200">
              <a:latin typeface="Roboto"/>
              <a:ea typeface="Roboto"/>
              <a:cs typeface="Roboto"/>
              <a:sym typeface="Roboto"/>
            </a:endParaRPr>
          </a:p>
        </p:txBody>
      </p:sp>
      <p:sp>
        <p:nvSpPr>
          <p:cNvPr id="495" name="Google Shape;495;p44"/>
          <p:cNvSpPr txBox="1"/>
          <p:nvPr/>
        </p:nvSpPr>
        <p:spPr>
          <a:xfrm>
            <a:off x="583050" y="3243175"/>
            <a:ext cx="5708100" cy="1042500"/>
          </a:xfrm>
          <a:prstGeom prst="rect">
            <a:avLst/>
          </a:prstGeom>
          <a:solidFill>
            <a:srgbClr val="BEE5E9"/>
          </a:solidFill>
          <a:ln>
            <a:noFill/>
          </a:ln>
        </p:spPr>
        <p:txBody>
          <a:bodyPr anchorCtr="0" anchor="ctr" bIns="126000" lIns="198000" spcFirstLastPara="1" rIns="198000" wrap="square" tIns="126000">
            <a:noAutofit/>
          </a:bodyPr>
          <a:lstStyle/>
          <a:p>
            <a:pPr indent="0" lvl="0" marL="0" rtl="0" algn="ctr">
              <a:lnSpc>
                <a:spcPct val="115000"/>
              </a:lnSpc>
              <a:spcBef>
                <a:spcPts val="0"/>
              </a:spcBef>
              <a:spcAft>
                <a:spcPts val="0"/>
              </a:spcAft>
              <a:buNone/>
            </a:pPr>
            <a:r>
              <a:rPr lang="pt-BR" sz="1300">
                <a:latin typeface="Roboto"/>
                <a:ea typeface="Roboto"/>
                <a:cs typeface="Roboto"/>
                <a:sym typeface="Roboto"/>
              </a:rPr>
              <a:t>The </a:t>
            </a:r>
            <a:r>
              <a:rPr b="1" lang="pt-BR" sz="1300">
                <a:latin typeface="Roboto"/>
                <a:ea typeface="Roboto"/>
                <a:cs typeface="Roboto"/>
                <a:sym typeface="Roboto"/>
              </a:rPr>
              <a:t>launch event </a:t>
            </a:r>
            <a:r>
              <a:rPr lang="pt-BR" sz="1300">
                <a:latin typeface="Roboto"/>
                <a:ea typeface="Roboto"/>
                <a:cs typeface="Roboto"/>
                <a:sym typeface="Roboto"/>
              </a:rPr>
              <a:t>of the </a:t>
            </a:r>
            <a:r>
              <a:rPr b="1" lang="pt-BR" sz="1300">
                <a:latin typeface="Roboto"/>
                <a:ea typeface="Roboto"/>
                <a:cs typeface="Roboto"/>
                <a:sym typeface="Roboto"/>
              </a:rPr>
              <a:t>Library of Global Public Goods</a:t>
            </a:r>
            <a:r>
              <a:rPr lang="pt-BR" sz="1300">
                <a:latin typeface="Roboto"/>
                <a:ea typeface="Roboto"/>
                <a:cs typeface="Roboto"/>
                <a:sym typeface="Roboto"/>
              </a:rPr>
              <a:t> will happen on </a:t>
            </a:r>
            <a:endParaRPr sz="1300">
              <a:latin typeface="Roboto"/>
              <a:ea typeface="Roboto"/>
              <a:cs typeface="Roboto"/>
              <a:sym typeface="Roboto"/>
            </a:endParaRPr>
          </a:p>
          <a:p>
            <a:pPr indent="0" lvl="0" marL="0" rtl="0" algn="ctr">
              <a:lnSpc>
                <a:spcPct val="115000"/>
              </a:lnSpc>
              <a:spcBef>
                <a:spcPts val="0"/>
              </a:spcBef>
              <a:spcAft>
                <a:spcPts val="0"/>
              </a:spcAft>
              <a:buNone/>
            </a:pPr>
            <a:r>
              <a:rPr b="1" lang="pt-BR" sz="1300">
                <a:latin typeface="Roboto"/>
                <a:ea typeface="Roboto"/>
                <a:cs typeface="Roboto"/>
                <a:sym typeface="Roboto"/>
              </a:rPr>
              <a:t>11 May </a:t>
            </a:r>
            <a:r>
              <a:rPr lang="pt-BR" sz="1300">
                <a:latin typeface="Roboto"/>
                <a:ea typeface="Roboto"/>
                <a:cs typeface="Roboto"/>
                <a:sym typeface="Roboto"/>
              </a:rPr>
              <a:t>– save the date! </a:t>
            </a:r>
            <a:endParaRPr sz="1000">
              <a:latin typeface="Roboto"/>
              <a:ea typeface="Roboto"/>
              <a:cs typeface="Roboto"/>
              <a:sym typeface="Roboto"/>
            </a:endParaRPr>
          </a:p>
        </p:txBody>
      </p:sp>
      <p:pic>
        <p:nvPicPr>
          <p:cNvPr id="496" name="Google Shape;496;p44"/>
          <p:cNvPicPr preferRelativeResize="0"/>
          <p:nvPr/>
        </p:nvPicPr>
        <p:blipFill>
          <a:blip r:embed="rId3">
            <a:alphaModFix/>
          </a:blip>
          <a:stretch>
            <a:fillRect/>
          </a:stretch>
        </p:blipFill>
        <p:spPr>
          <a:xfrm>
            <a:off x="6291225" y="2985920"/>
            <a:ext cx="2360250" cy="1416154"/>
          </a:xfrm>
          <a:prstGeom prst="rect">
            <a:avLst/>
          </a:prstGeom>
          <a:noFill/>
          <a:ln>
            <a:noFill/>
          </a:ln>
        </p:spPr>
      </p:pic>
      <p:pic>
        <p:nvPicPr>
          <p:cNvPr id="497" name="Google Shape;497;p44"/>
          <p:cNvPicPr preferRelativeResize="0"/>
          <p:nvPr/>
        </p:nvPicPr>
        <p:blipFill>
          <a:blip r:embed="rId4">
            <a:alphaModFix/>
          </a:blip>
          <a:stretch>
            <a:fillRect/>
          </a:stretch>
        </p:blipFill>
        <p:spPr>
          <a:xfrm>
            <a:off x="6440089" y="4074250"/>
            <a:ext cx="584775" cy="586125"/>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1" name="Shape 501"/>
        <p:cNvGrpSpPr/>
        <p:nvPr/>
      </p:nvGrpSpPr>
      <p:grpSpPr>
        <a:xfrm>
          <a:off x="0" y="0"/>
          <a:ext cx="0" cy="0"/>
          <a:chOff x="0" y="0"/>
          <a:chExt cx="0" cy="0"/>
        </a:xfrm>
      </p:grpSpPr>
      <p:sp>
        <p:nvSpPr>
          <p:cNvPr id="502" name="Google Shape;502;p45"/>
          <p:cNvSpPr/>
          <p:nvPr/>
        </p:nvSpPr>
        <p:spPr>
          <a:xfrm>
            <a:off x="0" y="0"/>
            <a:ext cx="6300900" cy="1003200"/>
          </a:xfrm>
          <a:prstGeom prst="rect">
            <a:avLst/>
          </a:prstGeom>
          <a:solidFill>
            <a:srgbClr val="93427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3" name="Google Shape;503;p45"/>
          <p:cNvSpPr txBox="1"/>
          <p:nvPr/>
        </p:nvSpPr>
        <p:spPr>
          <a:xfrm>
            <a:off x="266225" y="83700"/>
            <a:ext cx="5856600" cy="83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pt-BR" sz="2320">
                <a:solidFill>
                  <a:srgbClr val="FFFFFF"/>
                </a:solidFill>
                <a:latin typeface="Roboto"/>
                <a:ea typeface="Roboto"/>
                <a:cs typeface="Roboto"/>
                <a:sym typeface="Roboto"/>
              </a:rPr>
              <a:t>Coalitions’ status and priorities: KENYA  </a:t>
            </a:r>
            <a:endParaRPr sz="2320">
              <a:solidFill>
                <a:srgbClr val="FFFFFF"/>
              </a:solidFill>
              <a:latin typeface="Roboto"/>
              <a:ea typeface="Roboto"/>
              <a:cs typeface="Roboto"/>
              <a:sym typeface="Roboto"/>
            </a:endParaRPr>
          </a:p>
        </p:txBody>
      </p:sp>
      <p:sp>
        <p:nvSpPr>
          <p:cNvPr id="504" name="Google Shape;504;p45"/>
          <p:cNvSpPr/>
          <p:nvPr/>
        </p:nvSpPr>
        <p:spPr>
          <a:xfrm>
            <a:off x="6300800" y="0"/>
            <a:ext cx="2843100" cy="1003200"/>
          </a:xfrm>
          <a:prstGeom prst="rect">
            <a:avLst/>
          </a:prstGeom>
          <a:solidFill>
            <a:srgbClr val="6B077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505" name="Google Shape;505;p45"/>
          <p:cNvPicPr preferRelativeResize="0"/>
          <p:nvPr/>
        </p:nvPicPr>
        <p:blipFill rotWithShape="1">
          <a:blip r:embed="rId3">
            <a:alphaModFix/>
          </a:blip>
          <a:srcRect b="19673" l="0" r="0" t="35049"/>
          <a:stretch/>
        </p:blipFill>
        <p:spPr>
          <a:xfrm>
            <a:off x="0" y="1003200"/>
            <a:ext cx="9144003" cy="4140298"/>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9" name="Shape 509"/>
        <p:cNvGrpSpPr/>
        <p:nvPr/>
      </p:nvGrpSpPr>
      <p:grpSpPr>
        <a:xfrm>
          <a:off x="0" y="0"/>
          <a:ext cx="0" cy="0"/>
          <a:chOff x="0" y="0"/>
          <a:chExt cx="0" cy="0"/>
        </a:xfrm>
      </p:grpSpPr>
      <p:sp>
        <p:nvSpPr>
          <p:cNvPr id="510" name="Google Shape;510;p46"/>
          <p:cNvSpPr txBox="1"/>
          <p:nvPr/>
        </p:nvSpPr>
        <p:spPr>
          <a:xfrm>
            <a:off x="93600" y="76850"/>
            <a:ext cx="74523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pt-BR">
                <a:solidFill>
                  <a:srgbClr val="595959"/>
                </a:solidFill>
                <a:latin typeface="Roboto"/>
                <a:ea typeface="Roboto"/>
                <a:cs typeface="Roboto"/>
                <a:sym typeface="Roboto"/>
              </a:rPr>
              <a:t>KENYA: </a:t>
            </a:r>
            <a:r>
              <a:rPr b="1" lang="pt-BR">
                <a:solidFill>
                  <a:srgbClr val="595959"/>
                </a:solidFill>
                <a:latin typeface="Roboto"/>
                <a:ea typeface="Roboto"/>
                <a:cs typeface="Roboto"/>
                <a:sym typeface="Roboto"/>
              </a:rPr>
              <a:t>FELLOWS’ ANALYSIS OF THE COALITION STATUS AND PRIORITIES </a:t>
            </a:r>
            <a:endParaRPr>
              <a:solidFill>
                <a:srgbClr val="EA4E33"/>
              </a:solidFill>
              <a:latin typeface="Roboto"/>
              <a:ea typeface="Roboto"/>
              <a:cs typeface="Roboto"/>
              <a:sym typeface="Roboto"/>
            </a:endParaRPr>
          </a:p>
        </p:txBody>
      </p:sp>
      <p:cxnSp>
        <p:nvCxnSpPr>
          <p:cNvPr id="511" name="Google Shape;511;p46"/>
          <p:cNvCxnSpPr/>
          <p:nvPr/>
        </p:nvCxnSpPr>
        <p:spPr>
          <a:xfrm flipH="1" rot="10800000">
            <a:off x="4800" y="541175"/>
            <a:ext cx="2174700" cy="2400"/>
          </a:xfrm>
          <a:prstGeom prst="straightConnector1">
            <a:avLst/>
          </a:prstGeom>
          <a:noFill/>
          <a:ln cap="flat" cmpd="sng" w="9525">
            <a:solidFill>
              <a:srgbClr val="934279"/>
            </a:solidFill>
            <a:prstDash val="solid"/>
            <a:round/>
            <a:headEnd len="med" w="med" type="none"/>
            <a:tailEnd len="med" w="med" type="none"/>
          </a:ln>
        </p:spPr>
      </p:cxnSp>
      <p:sp>
        <p:nvSpPr>
          <p:cNvPr id="512" name="Google Shape;512;p46"/>
          <p:cNvSpPr txBox="1"/>
          <p:nvPr/>
        </p:nvSpPr>
        <p:spPr>
          <a:xfrm>
            <a:off x="252000" y="667313"/>
            <a:ext cx="8640000" cy="369300"/>
          </a:xfrm>
          <a:prstGeom prst="rect">
            <a:avLst/>
          </a:prstGeom>
          <a:noFill/>
          <a:ln>
            <a:noFill/>
          </a:ln>
        </p:spPr>
        <p:txBody>
          <a:bodyPr anchorCtr="0" anchor="t" bIns="91425" lIns="91425" spcFirstLastPara="1" rIns="91425" wrap="square" tIns="91425">
            <a:spAutoFit/>
          </a:bodyPr>
          <a:lstStyle/>
          <a:p>
            <a:pPr indent="0" lvl="0" marL="0" rtl="0" algn="l">
              <a:lnSpc>
                <a:spcPct val="150000"/>
              </a:lnSpc>
              <a:spcBef>
                <a:spcPts val="1000"/>
              </a:spcBef>
              <a:spcAft>
                <a:spcPts val="1000"/>
              </a:spcAft>
              <a:buNone/>
            </a:pPr>
            <a:r>
              <a:rPr lang="pt-BR" sz="1200">
                <a:solidFill>
                  <a:srgbClr val="222222"/>
                </a:solidFill>
                <a:highlight>
                  <a:srgbClr val="FFFFFF"/>
                </a:highlight>
                <a:latin typeface="Roboto"/>
                <a:ea typeface="Roboto"/>
                <a:cs typeface="Roboto"/>
                <a:sym typeface="Roboto"/>
              </a:rPr>
              <a:t>We had a total of 15 answers. </a:t>
            </a:r>
            <a:endParaRPr sz="1200">
              <a:solidFill>
                <a:srgbClr val="222222"/>
              </a:solidFill>
              <a:highlight>
                <a:srgbClr val="FFFFFF"/>
              </a:highlight>
              <a:latin typeface="Roboto"/>
              <a:ea typeface="Roboto"/>
              <a:cs typeface="Roboto"/>
              <a:sym typeface="Roboto"/>
            </a:endParaRPr>
          </a:p>
        </p:txBody>
      </p:sp>
      <p:pic>
        <p:nvPicPr>
          <p:cNvPr id="513" name="Google Shape;513;p46"/>
          <p:cNvPicPr preferRelativeResize="0"/>
          <p:nvPr/>
        </p:nvPicPr>
        <p:blipFill rotWithShape="1">
          <a:blip r:embed="rId3">
            <a:alphaModFix/>
          </a:blip>
          <a:srcRect b="67428" l="25734" r="26820" t="22378"/>
          <a:stretch/>
        </p:blipFill>
        <p:spPr>
          <a:xfrm>
            <a:off x="5832225" y="717900"/>
            <a:ext cx="3144251" cy="506650"/>
          </a:xfrm>
          <a:prstGeom prst="rect">
            <a:avLst/>
          </a:prstGeom>
          <a:noFill/>
          <a:ln>
            <a:noFill/>
          </a:ln>
        </p:spPr>
      </p:pic>
      <p:sp>
        <p:nvSpPr>
          <p:cNvPr id="514" name="Google Shape;514;p46"/>
          <p:cNvSpPr txBox="1"/>
          <p:nvPr/>
        </p:nvSpPr>
        <p:spPr>
          <a:xfrm>
            <a:off x="93600" y="1848425"/>
            <a:ext cx="3447300" cy="2394300"/>
          </a:xfrm>
          <a:prstGeom prst="rect">
            <a:avLst/>
          </a:prstGeom>
          <a:noFill/>
          <a:ln>
            <a:noFill/>
          </a:ln>
        </p:spPr>
        <p:txBody>
          <a:bodyPr anchorCtr="0" anchor="t" bIns="91425" lIns="91425" spcFirstLastPara="1" rIns="91425" wrap="square" tIns="91425">
            <a:spAutoFit/>
          </a:bodyPr>
          <a:lstStyle/>
          <a:p>
            <a:pPr indent="0" lvl="0" marL="0" rtl="0" algn="just">
              <a:lnSpc>
                <a:spcPct val="115000"/>
              </a:lnSpc>
              <a:spcBef>
                <a:spcPts val="0"/>
              </a:spcBef>
              <a:spcAft>
                <a:spcPts val="0"/>
              </a:spcAft>
              <a:buClr>
                <a:schemeClr val="dk1"/>
              </a:buClr>
              <a:buSzPts val="1100"/>
              <a:buFont typeface="Arial"/>
              <a:buNone/>
            </a:pPr>
            <a:r>
              <a:rPr lang="pt-BR" sz="900">
                <a:solidFill>
                  <a:schemeClr val="dk1"/>
                </a:solidFill>
                <a:latin typeface="Roboto"/>
                <a:ea typeface="Roboto"/>
                <a:cs typeface="Roboto"/>
                <a:sym typeface="Roboto"/>
              </a:rPr>
              <a:t>1- Share power among all coalition members</a:t>
            </a:r>
            <a:endParaRPr sz="900">
              <a:solidFill>
                <a:schemeClr val="dk1"/>
              </a:solidFill>
              <a:latin typeface="Roboto"/>
              <a:ea typeface="Roboto"/>
              <a:cs typeface="Roboto"/>
              <a:sym typeface="Roboto"/>
            </a:endParaRPr>
          </a:p>
          <a:p>
            <a:pPr indent="0" lvl="0" marL="0" rtl="0" algn="just">
              <a:lnSpc>
                <a:spcPct val="115000"/>
              </a:lnSpc>
              <a:spcBef>
                <a:spcPts val="0"/>
              </a:spcBef>
              <a:spcAft>
                <a:spcPts val="0"/>
              </a:spcAft>
              <a:buClr>
                <a:schemeClr val="dk1"/>
              </a:buClr>
              <a:buSzPts val="1100"/>
              <a:buFont typeface="Arial"/>
              <a:buNone/>
            </a:pPr>
            <a:r>
              <a:rPr lang="pt-BR" sz="900">
                <a:solidFill>
                  <a:schemeClr val="dk1"/>
                </a:solidFill>
                <a:latin typeface="Roboto"/>
                <a:ea typeface="Roboto"/>
                <a:cs typeface="Roboto"/>
                <a:sym typeface="Roboto"/>
              </a:rPr>
              <a:t>2- Build trust among coalition members</a:t>
            </a:r>
            <a:endParaRPr sz="900">
              <a:solidFill>
                <a:schemeClr val="dk1"/>
              </a:solidFill>
              <a:latin typeface="Roboto"/>
              <a:ea typeface="Roboto"/>
              <a:cs typeface="Roboto"/>
              <a:sym typeface="Roboto"/>
            </a:endParaRPr>
          </a:p>
          <a:p>
            <a:pPr indent="0" lvl="0" marL="0" rtl="0" algn="just">
              <a:lnSpc>
                <a:spcPct val="115000"/>
              </a:lnSpc>
              <a:spcBef>
                <a:spcPts val="0"/>
              </a:spcBef>
              <a:spcAft>
                <a:spcPts val="0"/>
              </a:spcAft>
              <a:buClr>
                <a:schemeClr val="dk1"/>
              </a:buClr>
              <a:buSzPts val="1100"/>
              <a:buFont typeface="Arial"/>
              <a:buNone/>
            </a:pPr>
            <a:r>
              <a:rPr lang="pt-BR" sz="900">
                <a:solidFill>
                  <a:schemeClr val="dk1"/>
                </a:solidFill>
                <a:latin typeface="Roboto"/>
                <a:ea typeface="Roboto"/>
                <a:cs typeface="Roboto"/>
                <a:sym typeface="Roboto"/>
              </a:rPr>
              <a:t>3- Have a clear, common goal and a compelling narrative about it</a:t>
            </a:r>
            <a:endParaRPr sz="900">
              <a:solidFill>
                <a:schemeClr val="dk1"/>
              </a:solidFill>
              <a:latin typeface="Roboto"/>
              <a:ea typeface="Roboto"/>
              <a:cs typeface="Roboto"/>
              <a:sym typeface="Roboto"/>
            </a:endParaRPr>
          </a:p>
          <a:p>
            <a:pPr indent="0" lvl="0" marL="0" rtl="0" algn="just">
              <a:lnSpc>
                <a:spcPct val="115000"/>
              </a:lnSpc>
              <a:spcBef>
                <a:spcPts val="0"/>
              </a:spcBef>
              <a:spcAft>
                <a:spcPts val="0"/>
              </a:spcAft>
              <a:buClr>
                <a:schemeClr val="dk1"/>
              </a:buClr>
              <a:buSzPts val="1100"/>
              <a:buFont typeface="Arial"/>
              <a:buNone/>
            </a:pPr>
            <a:r>
              <a:rPr lang="pt-BR" sz="900">
                <a:solidFill>
                  <a:schemeClr val="dk1"/>
                </a:solidFill>
                <a:latin typeface="Roboto"/>
                <a:ea typeface="Roboto"/>
                <a:cs typeface="Roboto"/>
                <a:sym typeface="Roboto"/>
              </a:rPr>
              <a:t>4- Map and engage all key stakeholders</a:t>
            </a:r>
            <a:endParaRPr sz="900">
              <a:solidFill>
                <a:schemeClr val="dk1"/>
              </a:solidFill>
              <a:latin typeface="Roboto"/>
              <a:ea typeface="Roboto"/>
              <a:cs typeface="Roboto"/>
              <a:sym typeface="Roboto"/>
            </a:endParaRPr>
          </a:p>
          <a:p>
            <a:pPr indent="0" lvl="0" marL="0" rtl="0" algn="just">
              <a:lnSpc>
                <a:spcPct val="115000"/>
              </a:lnSpc>
              <a:spcBef>
                <a:spcPts val="0"/>
              </a:spcBef>
              <a:spcAft>
                <a:spcPts val="0"/>
              </a:spcAft>
              <a:buClr>
                <a:schemeClr val="dk1"/>
              </a:buClr>
              <a:buSzPts val="1100"/>
              <a:buFont typeface="Arial"/>
              <a:buNone/>
            </a:pPr>
            <a:r>
              <a:rPr lang="pt-BR" sz="900">
                <a:solidFill>
                  <a:schemeClr val="dk1"/>
                </a:solidFill>
                <a:latin typeface="Roboto"/>
                <a:ea typeface="Roboto"/>
                <a:cs typeface="Roboto"/>
                <a:sym typeface="Roboto"/>
              </a:rPr>
              <a:t>5- Seek political legitimacy even in times of political change</a:t>
            </a:r>
            <a:endParaRPr sz="900">
              <a:solidFill>
                <a:schemeClr val="dk1"/>
              </a:solidFill>
              <a:latin typeface="Roboto"/>
              <a:ea typeface="Roboto"/>
              <a:cs typeface="Roboto"/>
              <a:sym typeface="Roboto"/>
            </a:endParaRPr>
          </a:p>
          <a:p>
            <a:pPr indent="0" lvl="0" marL="0" rtl="0" algn="just">
              <a:lnSpc>
                <a:spcPct val="115000"/>
              </a:lnSpc>
              <a:spcBef>
                <a:spcPts val="0"/>
              </a:spcBef>
              <a:spcAft>
                <a:spcPts val="0"/>
              </a:spcAft>
              <a:buClr>
                <a:schemeClr val="dk1"/>
              </a:buClr>
              <a:buSzPts val="1100"/>
              <a:buFont typeface="Arial"/>
              <a:buNone/>
            </a:pPr>
            <a:r>
              <a:rPr lang="pt-BR" sz="900">
                <a:solidFill>
                  <a:schemeClr val="dk1"/>
                </a:solidFill>
                <a:latin typeface="Roboto"/>
                <a:ea typeface="Roboto"/>
                <a:cs typeface="Roboto"/>
                <a:sym typeface="Roboto"/>
              </a:rPr>
              <a:t>6- Use the knowledge &amp; skills of the coalition members</a:t>
            </a:r>
            <a:endParaRPr sz="900">
              <a:solidFill>
                <a:schemeClr val="dk1"/>
              </a:solidFill>
              <a:latin typeface="Roboto"/>
              <a:ea typeface="Roboto"/>
              <a:cs typeface="Roboto"/>
              <a:sym typeface="Roboto"/>
            </a:endParaRPr>
          </a:p>
          <a:p>
            <a:pPr indent="0" lvl="0" marL="0" rtl="0" algn="just">
              <a:lnSpc>
                <a:spcPct val="115000"/>
              </a:lnSpc>
              <a:spcBef>
                <a:spcPts val="0"/>
              </a:spcBef>
              <a:spcAft>
                <a:spcPts val="0"/>
              </a:spcAft>
              <a:buClr>
                <a:schemeClr val="dk1"/>
              </a:buClr>
              <a:buSzPts val="1100"/>
              <a:buFont typeface="Arial"/>
              <a:buNone/>
            </a:pPr>
            <a:r>
              <a:rPr lang="pt-BR" sz="900">
                <a:solidFill>
                  <a:schemeClr val="dk1"/>
                </a:solidFill>
                <a:latin typeface="Roboto"/>
                <a:ea typeface="Roboto"/>
                <a:cs typeface="Roboto"/>
                <a:sym typeface="Roboto"/>
              </a:rPr>
              <a:t>7- Create a solid plan, phasing decisions and reforms</a:t>
            </a:r>
            <a:endParaRPr sz="900">
              <a:solidFill>
                <a:schemeClr val="dk1"/>
              </a:solidFill>
              <a:latin typeface="Roboto"/>
              <a:ea typeface="Roboto"/>
              <a:cs typeface="Roboto"/>
              <a:sym typeface="Roboto"/>
            </a:endParaRPr>
          </a:p>
          <a:p>
            <a:pPr indent="0" lvl="0" marL="0" rtl="0" algn="just">
              <a:lnSpc>
                <a:spcPct val="115000"/>
              </a:lnSpc>
              <a:spcBef>
                <a:spcPts val="0"/>
              </a:spcBef>
              <a:spcAft>
                <a:spcPts val="0"/>
              </a:spcAft>
              <a:buClr>
                <a:schemeClr val="dk1"/>
              </a:buClr>
              <a:buSzPts val="1100"/>
              <a:buFont typeface="Arial"/>
              <a:buNone/>
            </a:pPr>
            <a:r>
              <a:rPr lang="pt-BR" sz="900">
                <a:solidFill>
                  <a:schemeClr val="dk1"/>
                </a:solidFill>
                <a:latin typeface="Roboto"/>
                <a:ea typeface="Roboto"/>
                <a:cs typeface="Roboto"/>
                <a:sym typeface="Roboto"/>
              </a:rPr>
              <a:t>8- Establish a structured governance for the coalition</a:t>
            </a:r>
            <a:endParaRPr sz="900">
              <a:solidFill>
                <a:schemeClr val="dk1"/>
              </a:solidFill>
              <a:latin typeface="Roboto"/>
              <a:ea typeface="Roboto"/>
              <a:cs typeface="Roboto"/>
              <a:sym typeface="Roboto"/>
            </a:endParaRPr>
          </a:p>
          <a:p>
            <a:pPr indent="0" lvl="0" marL="0" rtl="0" algn="just">
              <a:lnSpc>
                <a:spcPct val="115000"/>
              </a:lnSpc>
              <a:spcBef>
                <a:spcPts val="0"/>
              </a:spcBef>
              <a:spcAft>
                <a:spcPts val="0"/>
              </a:spcAft>
              <a:buClr>
                <a:schemeClr val="dk1"/>
              </a:buClr>
              <a:buSzPts val="1100"/>
              <a:buFont typeface="Arial"/>
              <a:buNone/>
            </a:pPr>
            <a:r>
              <a:rPr lang="pt-BR" sz="900">
                <a:solidFill>
                  <a:schemeClr val="dk1"/>
                </a:solidFill>
                <a:latin typeface="Roboto"/>
                <a:ea typeface="Roboto"/>
                <a:cs typeface="Roboto"/>
                <a:sym typeface="Roboto"/>
              </a:rPr>
              <a:t>9- Define roles &amp; responsibilities within members of the coalition</a:t>
            </a:r>
            <a:endParaRPr sz="900">
              <a:solidFill>
                <a:schemeClr val="dk1"/>
              </a:solidFill>
              <a:latin typeface="Roboto"/>
              <a:ea typeface="Roboto"/>
              <a:cs typeface="Roboto"/>
              <a:sym typeface="Roboto"/>
            </a:endParaRPr>
          </a:p>
          <a:p>
            <a:pPr indent="0" lvl="0" marL="0" rtl="0" algn="just">
              <a:lnSpc>
                <a:spcPct val="115000"/>
              </a:lnSpc>
              <a:spcBef>
                <a:spcPts val="0"/>
              </a:spcBef>
              <a:spcAft>
                <a:spcPts val="0"/>
              </a:spcAft>
              <a:buClr>
                <a:schemeClr val="dk1"/>
              </a:buClr>
              <a:buSzPts val="1100"/>
              <a:buFont typeface="Arial"/>
              <a:buNone/>
            </a:pPr>
            <a:r>
              <a:rPr lang="pt-BR" sz="900">
                <a:solidFill>
                  <a:schemeClr val="dk1"/>
                </a:solidFill>
                <a:latin typeface="Roboto"/>
                <a:ea typeface="Roboto"/>
                <a:cs typeface="Roboto"/>
                <a:sym typeface="Roboto"/>
              </a:rPr>
              <a:t>10- Create (the right) incentives for the coalition to keep moving forward</a:t>
            </a:r>
            <a:endParaRPr sz="900">
              <a:solidFill>
                <a:schemeClr val="dk1"/>
              </a:solidFill>
              <a:latin typeface="Roboto"/>
              <a:ea typeface="Roboto"/>
              <a:cs typeface="Roboto"/>
              <a:sym typeface="Roboto"/>
            </a:endParaRPr>
          </a:p>
          <a:p>
            <a:pPr indent="0" lvl="0" marL="0" rtl="0" algn="just">
              <a:lnSpc>
                <a:spcPct val="115000"/>
              </a:lnSpc>
              <a:spcBef>
                <a:spcPts val="0"/>
              </a:spcBef>
              <a:spcAft>
                <a:spcPts val="0"/>
              </a:spcAft>
              <a:buClr>
                <a:schemeClr val="dk1"/>
              </a:buClr>
              <a:buSzPts val="1100"/>
              <a:buFont typeface="Arial"/>
              <a:buNone/>
            </a:pPr>
            <a:r>
              <a:rPr lang="pt-BR" sz="900">
                <a:solidFill>
                  <a:schemeClr val="dk1"/>
                </a:solidFill>
                <a:latin typeface="Roboto"/>
                <a:ea typeface="Roboto"/>
                <a:cs typeface="Roboto"/>
                <a:sym typeface="Roboto"/>
              </a:rPr>
              <a:t>11- Implement reforms, tracking learning progress (and know it will take a while)</a:t>
            </a:r>
            <a:endParaRPr/>
          </a:p>
        </p:txBody>
      </p:sp>
      <p:pic>
        <p:nvPicPr>
          <p:cNvPr id="515" name="Google Shape;515;p46"/>
          <p:cNvPicPr preferRelativeResize="0"/>
          <p:nvPr/>
        </p:nvPicPr>
        <p:blipFill>
          <a:blip r:embed="rId4">
            <a:alphaModFix/>
          </a:blip>
          <a:stretch>
            <a:fillRect/>
          </a:stretch>
        </p:blipFill>
        <p:spPr>
          <a:xfrm>
            <a:off x="3899108" y="1465400"/>
            <a:ext cx="4992893" cy="3001049"/>
          </a:xfrm>
          <a:prstGeom prst="rect">
            <a:avLst/>
          </a:prstGeom>
          <a:noFill/>
          <a:ln>
            <a:noFill/>
          </a:ln>
        </p:spPr>
      </p:pic>
      <p:sp>
        <p:nvSpPr>
          <p:cNvPr id="516" name="Google Shape;516;p46"/>
          <p:cNvSpPr txBox="1"/>
          <p:nvPr/>
        </p:nvSpPr>
        <p:spPr>
          <a:xfrm>
            <a:off x="3899100" y="4466450"/>
            <a:ext cx="4992900" cy="247500"/>
          </a:xfrm>
          <a:prstGeom prst="rect">
            <a:avLst/>
          </a:prstGeom>
          <a:noFill/>
          <a:ln>
            <a:noFill/>
          </a:ln>
        </p:spPr>
        <p:txBody>
          <a:bodyPr anchorCtr="0" anchor="t" bIns="54000" lIns="91425" spcFirstLastPara="1" rIns="91425" wrap="square" tIns="54000">
            <a:spAutoFit/>
          </a:bodyPr>
          <a:lstStyle/>
          <a:p>
            <a:pPr indent="0" lvl="0" marL="0" rtl="0" algn="ctr">
              <a:lnSpc>
                <a:spcPct val="115000"/>
              </a:lnSpc>
              <a:spcBef>
                <a:spcPts val="0"/>
              </a:spcBef>
              <a:spcAft>
                <a:spcPts val="0"/>
              </a:spcAft>
              <a:buNone/>
            </a:pPr>
            <a:r>
              <a:rPr b="1" lang="pt-BR" sz="900">
                <a:solidFill>
                  <a:schemeClr val="dk1"/>
                </a:solidFill>
                <a:latin typeface="Roboto"/>
                <a:ea typeface="Roboto"/>
                <a:cs typeface="Roboto"/>
                <a:sym typeface="Roboto"/>
              </a:rPr>
              <a:t>Premise</a:t>
            </a:r>
            <a:endParaRPr b="1"/>
          </a:p>
        </p:txBody>
      </p:sp>
      <p:sp>
        <p:nvSpPr>
          <p:cNvPr id="517" name="Google Shape;517;p46"/>
          <p:cNvSpPr txBox="1"/>
          <p:nvPr/>
        </p:nvSpPr>
        <p:spPr>
          <a:xfrm rot="-5400000">
            <a:off x="2273700" y="2843300"/>
            <a:ext cx="3003300" cy="247500"/>
          </a:xfrm>
          <a:prstGeom prst="rect">
            <a:avLst/>
          </a:prstGeom>
          <a:noFill/>
          <a:ln>
            <a:noFill/>
          </a:ln>
        </p:spPr>
        <p:txBody>
          <a:bodyPr anchorCtr="0" anchor="t" bIns="54000" lIns="91425" spcFirstLastPara="1" rIns="91425" wrap="square" tIns="54000">
            <a:spAutoFit/>
          </a:bodyPr>
          <a:lstStyle/>
          <a:p>
            <a:pPr indent="0" lvl="0" marL="0" rtl="0" algn="ctr">
              <a:lnSpc>
                <a:spcPct val="115000"/>
              </a:lnSpc>
              <a:spcBef>
                <a:spcPts val="0"/>
              </a:spcBef>
              <a:spcAft>
                <a:spcPts val="0"/>
              </a:spcAft>
              <a:buNone/>
            </a:pPr>
            <a:r>
              <a:rPr b="1" lang="pt-BR" sz="900">
                <a:solidFill>
                  <a:schemeClr val="dk1"/>
                </a:solidFill>
                <a:latin typeface="Roboto"/>
                <a:ea typeface="Roboto"/>
                <a:cs typeface="Roboto"/>
                <a:sym typeface="Roboto"/>
              </a:rPr>
              <a:t>Number of answers</a:t>
            </a:r>
            <a:endParaRPr b="1"/>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1" name="Shape 521"/>
        <p:cNvGrpSpPr/>
        <p:nvPr/>
      </p:nvGrpSpPr>
      <p:grpSpPr>
        <a:xfrm>
          <a:off x="0" y="0"/>
          <a:ext cx="0" cy="0"/>
          <a:chOff x="0" y="0"/>
          <a:chExt cx="0" cy="0"/>
        </a:xfrm>
      </p:grpSpPr>
      <p:sp>
        <p:nvSpPr>
          <p:cNvPr id="522" name="Google Shape;522;p47"/>
          <p:cNvSpPr txBox="1"/>
          <p:nvPr/>
        </p:nvSpPr>
        <p:spPr>
          <a:xfrm>
            <a:off x="93600" y="76850"/>
            <a:ext cx="74523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pt-BR">
                <a:solidFill>
                  <a:srgbClr val="595959"/>
                </a:solidFill>
                <a:latin typeface="Roboto"/>
                <a:ea typeface="Roboto"/>
                <a:cs typeface="Roboto"/>
                <a:sym typeface="Roboto"/>
              </a:rPr>
              <a:t>KENYA</a:t>
            </a:r>
            <a:r>
              <a:rPr b="1" lang="pt-BR">
                <a:solidFill>
                  <a:srgbClr val="595959"/>
                </a:solidFill>
                <a:latin typeface="Roboto"/>
                <a:ea typeface="Roboto"/>
                <a:cs typeface="Roboto"/>
                <a:sym typeface="Roboto"/>
              </a:rPr>
              <a:t>: FELLOWS’ ANALYSIS OF THE COALITION STATUS AND PRIORITIES </a:t>
            </a:r>
            <a:endParaRPr>
              <a:solidFill>
                <a:srgbClr val="EA4E33"/>
              </a:solidFill>
              <a:latin typeface="Roboto"/>
              <a:ea typeface="Roboto"/>
              <a:cs typeface="Roboto"/>
              <a:sym typeface="Roboto"/>
            </a:endParaRPr>
          </a:p>
        </p:txBody>
      </p:sp>
      <p:cxnSp>
        <p:nvCxnSpPr>
          <p:cNvPr id="523" name="Google Shape;523;p47"/>
          <p:cNvCxnSpPr/>
          <p:nvPr/>
        </p:nvCxnSpPr>
        <p:spPr>
          <a:xfrm flipH="1" rot="10800000">
            <a:off x="4800" y="541175"/>
            <a:ext cx="2174700" cy="2400"/>
          </a:xfrm>
          <a:prstGeom prst="straightConnector1">
            <a:avLst/>
          </a:prstGeom>
          <a:noFill/>
          <a:ln cap="flat" cmpd="sng" w="9525">
            <a:solidFill>
              <a:srgbClr val="934279"/>
            </a:solidFill>
            <a:prstDash val="solid"/>
            <a:round/>
            <a:headEnd len="med" w="med" type="none"/>
            <a:tailEnd len="med" w="med" type="none"/>
          </a:ln>
        </p:spPr>
      </p:cxnSp>
      <p:sp>
        <p:nvSpPr>
          <p:cNvPr id="524" name="Google Shape;524;p47"/>
          <p:cNvSpPr txBox="1"/>
          <p:nvPr/>
        </p:nvSpPr>
        <p:spPr>
          <a:xfrm>
            <a:off x="364800" y="871950"/>
            <a:ext cx="8414400" cy="2249400"/>
          </a:xfrm>
          <a:prstGeom prst="rect">
            <a:avLst/>
          </a:prstGeom>
          <a:solidFill>
            <a:srgbClr val="BEE5E9"/>
          </a:solidFill>
          <a:ln>
            <a:noFill/>
          </a:ln>
        </p:spPr>
        <p:txBody>
          <a:bodyPr anchorCtr="0" anchor="t" bIns="162000" lIns="162000" spcFirstLastPara="1" rIns="162000" wrap="square" tIns="126000">
            <a:noAutofit/>
          </a:bodyPr>
          <a:lstStyle/>
          <a:p>
            <a:pPr indent="0" lvl="0" marL="0" rtl="0" algn="l">
              <a:lnSpc>
                <a:spcPct val="115000"/>
              </a:lnSpc>
              <a:spcBef>
                <a:spcPts val="0"/>
              </a:spcBef>
              <a:spcAft>
                <a:spcPts val="0"/>
              </a:spcAft>
              <a:buNone/>
            </a:pPr>
            <a:r>
              <a:rPr b="1" lang="pt-BR" sz="1200">
                <a:solidFill>
                  <a:srgbClr val="222222"/>
                </a:solidFill>
                <a:latin typeface="Roboto"/>
                <a:ea typeface="Roboto"/>
                <a:cs typeface="Roboto"/>
                <a:sym typeface="Roboto"/>
              </a:rPr>
              <a:t>Suggestion of other premises:</a:t>
            </a:r>
            <a:r>
              <a:rPr b="1" lang="pt-BR" sz="1300">
                <a:solidFill>
                  <a:srgbClr val="222222"/>
                </a:solidFill>
                <a:latin typeface="Roboto"/>
                <a:ea typeface="Roboto"/>
                <a:cs typeface="Roboto"/>
                <a:sym typeface="Roboto"/>
              </a:rPr>
              <a:t> </a:t>
            </a:r>
            <a:endParaRPr b="1" sz="1300">
              <a:solidFill>
                <a:srgbClr val="222222"/>
              </a:solidFill>
              <a:latin typeface="Roboto"/>
              <a:ea typeface="Roboto"/>
              <a:cs typeface="Roboto"/>
              <a:sym typeface="Roboto"/>
            </a:endParaRPr>
          </a:p>
          <a:p>
            <a:pPr indent="-298450" lvl="0" marL="457200" rtl="0" algn="l">
              <a:lnSpc>
                <a:spcPct val="115000"/>
              </a:lnSpc>
              <a:spcBef>
                <a:spcPts val="600"/>
              </a:spcBef>
              <a:spcAft>
                <a:spcPts val="0"/>
              </a:spcAft>
              <a:buClr>
                <a:srgbClr val="222222"/>
              </a:buClr>
              <a:buSzPts val="1100"/>
              <a:buFont typeface="Roboto"/>
              <a:buChar char="●"/>
            </a:pPr>
            <a:r>
              <a:rPr b="1" i="1" lang="pt-BR" sz="1100">
                <a:solidFill>
                  <a:srgbClr val="222222"/>
                </a:solidFill>
                <a:latin typeface="Roboto"/>
                <a:ea typeface="Roboto"/>
                <a:cs typeface="Roboto"/>
                <a:sym typeface="Roboto"/>
              </a:rPr>
              <a:t>Create awareness of the coalition activities to relevant government actors </a:t>
            </a:r>
            <a:r>
              <a:rPr lang="pt-BR" sz="1100">
                <a:solidFill>
                  <a:srgbClr val="222222"/>
                </a:solidFill>
                <a:latin typeface="Roboto"/>
                <a:ea typeface="Roboto"/>
                <a:cs typeface="Roboto"/>
                <a:sym typeface="Roboto"/>
              </a:rPr>
              <a:t>(connected to Premise #4 - Map and engage all key stakeholders)</a:t>
            </a:r>
            <a:endParaRPr sz="1100">
              <a:solidFill>
                <a:srgbClr val="222222"/>
              </a:solidFill>
              <a:latin typeface="Roboto"/>
              <a:ea typeface="Roboto"/>
              <a:cs typeface="Roboto"/>
              <a:sym typeface="Roboto"/>
            </a:endParaRPr>
          </a:p>
          <a:p>
            <a:pPr indent="-298450" lvl="0" marL="457200" rtl="0" algn="l">
              <a:lnSpc>
                <a:spcPct val="115000"/>
              </a:lnSpc>
              <a:spcBef>
                <a:spcPts val="600"/>
              </a:spcBef>
              <a:spcAft>
                <a:spcPts val="0"/>
              </a:spcAft>
              <a:buClr>
                <a:srgbClr val="222222"/>
              </a:buClr>
              <a:buSzPts val="1100"/>
              <a:buFont typeface="Roboto"/>
              <a:buChar char="●"/>
            </a:pPr>
            <a:r>
              <a:rPr b="1" i="1" lang="pt-BR" sz="1100">
                <a:solidFill>
                  <a:srgbClr val="222222"/>
                </a:solidFill>
                <a:latin typeface="Roboto"/>
                <a:ea typeface="Roboto"/>
                <a:cs typeface="Roboto"/>
                <a:sym typeface="Roboto"/>
              </a:rPr>
              <a:t>Engage political parties to yield best results and sustain initiatives </a:t>
            </a:r>
            <a:r>
              <a:rPr lang="pt-BR" sz="1100">
                <a:solidFill>
                  <a:srgbClr val="222222"/>
                </a:solidFill>
                <a:latin typeface="Roboto"/>
                <a:ea typeface="Roboto"/>
                <a:cs typeface="Roboto"/>
                <a:sym typeface="Roboto"/>
              </a:rPr>
              <a:t>(connected to Premises #4 - Map and engage all key stakeholders and #5 - Seek political legitimacy even in times of political change) </a:t>
            </a:r>
            <a:endParaRPr sz="1100">
              <a:solidFill>
                <a:srgbClr val="222222"/>
              </a:solidFill>
              <a:latin typeface="Roboto"/>
              <a:ea typeface="Roboto"/>
              <a:cs typeface="Roboto"/>
              <a:sym typeface="Roboto"/>
            </a:endParaRPr>
          </a:p>
          <a:p>
            <a:pPr indent="-298450" lvl="0" marL="457200" rtl="0" algn="l">
              <a:lnSpc>
                <a:spcPct val="115000"/>
              </a:lnSpc>
              <a:spcBef>
                <a:spcPts val="600"/>
              </a:spcBef>
              <a:spcAft>
                <a:spcPts val="0"/>
              </a:spcAft>
              <a:buClr>
                <a:srgbClr val="222222"/>
              </a:buClr>
              <a:buSzPts val="1100"/>
              <a:buFont typeface="Roboto"/>
              <a:buChar char="●"/>
            </a:pPr>
            <a:r>
              <a:rPr b="1" i="1" lang="pt-BR" sz="1100">
                <a:solidFill>
                  <a:srgbClr val="222222"/>
                </a:solidFill>
                <a:latin typeface="Roboto"/>
                <a:ea typeface="Roboto"/>
                <a:cs typeface="Roboto"/>
                <a:sym typeface="Roboto"/>
              </a:rPr>
              <a:t>Have a proper line of communication </a:t>
            </a:r>
            <a:r>
              <a:rPr lang="pt-BR" sz="1100">
                <a:solidFill>
                  <a:srgbClr val="222222"/>
                </a:solidFill>
                <a:latin typeface="Roboto"/>
                <a:ea typeface="Roboto"/>
                <a:cs typeface="Roboto"/>
                <a:sym typeface="Roboto"/>
              </a:rPr>
              <a:t>(connected to Premise #8 - Establish a structured governance for the coalition)</a:t>
            </a:r>
            <a:endParaRPr sz="1100">
              <a:solidFill>
                <a:srgbClr val="222222"/>
              </a:solidFill>
              <a:latin typeface="Roboto"/>
              <a:ea typeface="Roboto"/>
              <a:cs typeface="Roboto"/>
              <a:sym typeface="Roboto"/>
            </a:endParaRPr>
          </a:p>
          <a:p>
            <a:pPr indent="-298450" lvl="0" marL="457200" rtl="0" algn="l">
              <a:lnSpc>
                <a:spcPct val="115000"/>
              </a:lnSpc>
              <a:spcBef>
                <a:spcPts val="600"/>
              </a:spcBef>
              <a:spcAft>
                <a:spcPts val="600"/>
              </a:spcAft>
              <a:buClr>
                <a:srgbClr val="222222"/>
              </a:buClr>
              <a:buSzPts val="1100"/>
              <a:buFont typeface="Roboto"/>
              <a:buChar char="●"/>
            </a:pPr>
            <a:r>
              <a:rPr b="1" i="1" lang="pt-BR" sz="1100">
                <a:solidFill>
                  <a:srgbClr val="222222"/>
                </a:solidFill>
                <a:latin typeface="Roboto"/>
                <a:ea typeface="Roboto"/>
                <a:cs typeface="Roboto"/>
                <a:sym typeface="Roboto"/>
              </a:rPr>
              <a:t>Schedule time for coalition meetings at a given interval </a:t>
            </a:r>
            <a:r>
              <a:rPr lang="pt-BR" sz="1100">
                <a:solidFill>
                  <a:srgbClr val="222222"/>
                </a:solidFill>
                <a:latin typeface="Roboto"/>
                <a:ea typeface="Roboto"/>
                <a:cs typeface="Roboto"/>
                <a:sym typeface="Roboto"/>
              </a:rPr>
              <a:t>(connected to Premise #8 - Establish a structured governance for the coalition)</a:t>
            </a:r>
            <a:endParaRPr sz="1100">
              <a:solidFill>
                <a:srgbClr val="222222"/>
              </a:solidFill>
              <a:latin typeface="Roboto"/>
              <a:ea typeface="Roboto"/>
              <a:cs typeface="Roboto"/>
              <a:sym typeface="Roboto"/>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8" name="Shape 528"/>
        <p:cNvGrpSpPr/>
        <p:nvPr/>
      </p:nvGrpSpPr>
      <p:grpSpPr>
        <a:xfrm>
          <a:off x="0" y="0"/>
          <a:ext cx="0" cy="0"/>
          <a:chOff x="0" y="0"/>
          <a:chExt cx="0" cy="0"/>
        </a:xfrm>
      </p:grpSpPr>
      <p:sp>
        <p:nvSpPr>
          <p:cNvPr id="529" name="Google Shape;529;p48"/>
          <p:cNvSpPr/>
          <p:nvPr/>
        </p:nvSpPr>
        <p:spPr>
          <a:xfrm>
            <a:off x="0" y="0"/>
            <a:ext cx="6300900" cy="1003200"/>
          </a:xfrm>
          <a:prstGeom prst="rect">
            <a:avLst/>
          </a:prstGeom>
          <a:solidFill>
            <a:srgbClr val="93427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0" name="Google Shape;530;p48"/>
          <p:cNvSpPr txBox="1"/>
          <p:nvPr/>
        </p:nvSpPr>
        <p:spPr>
          <a:xfrm>
            <a:off x="266225" y="83700"/>
            <a:ext cx="5856600" cy="83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pt-BR" sz="2320">
                <a:solidFill>
                  <a:srgbClr val="FFFFFF"/>
                </a:solidFill>
                <a:latin typeface="Roboto"/>
                <a:ea typeface="Roboto"/>
                <a:cs typeface="Roboto"/>
                <a:sym typeface="Roboto"/>
              </a:rPr>
              <a:t>Coalitions’ status and priorities: PAKISTAN </a:t>
            </a:r>
            <a:endParaRPr sz="2320">
              <a:solidFill>
                <a:srgbClr val="FFFFFF"/>
              </a:solidFill>
              <a:latin typeface="Roboto"/>
              <a:ea typeface="Roboto"/>
              <a:cs typeface="Roboto"/>
              <a:sym typeface="Roboto"/>
            </a:endParaRPr>
          </a:p>
        </p:txBody>
      </p:sp>
      <p:sp>
        <p:nvSpPr>
          <p:cNvPr id="531" name="Google Shape;531;p48"/>
          <p:cNvSpPr/>
          <p:nvPr/>
        </p:nvSpPr>
        <p:spPr>
          <a:xfrm>
            <a:off x="6300800" y="0"/>
            <a:ext cx="2843100" cy="1003200"/>
          </a:xfrm>
          <a:prstGeom prst="rect">
            <a:avLst/>
          </a:prstGeom>
          <a:solidFill>
            <a:srgbClr val="6B077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532" name="Google Shape;532;p48"/>
          <p:cNvPicPr preferRelativeResize="0"/>
          <p:nvPr/>
        </p:nvPicPr>
        <p:blipFill rotWithShape="1">
          <a:blip r:embed="rId3">
            <a:alphaModFix/>
          </a:blip>
          <a:srcRect b="19673" l="0" r="0" t="35049"/>
          <a:stretch/>
        </p:blipFill>
        <p:spPr>
          <a:xfrm>
            <a:off x="0" y="1003200"/>
            <a:ext cx="9144003" cy="4140298"/>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6" name="Shape 536"/>
        <p:cNvGrpSpPr/>
        <p:nvPr/>
      </p:nvGrpSpPr>
      <p:grpSpPr>
        <a:xfrm>
          <a:off x="0" y="0"/>
          <a:ext cx="0" cy="0"/>
          <a:chOff x="0" y="0"/>
          <a:chExt cx="0" cy="0"/>
        </a:xfrm>
      </p:grpSpPr>
      <p:sp>
        <p:nvSpPr>
          <p:cNvPr id="537" name="Google Shape;537;p49"/>
          <p:cNvSpPr txBox="1"/>
          <p:nvPr/>
        </p:nvSpPr>
        <p:spPr>
          <a:xfrm>
            <a:off x="93600" y="76850"/>
            <a:ext cx="74523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rPr b="1" lang="pt-BR">
                <a:solidFill>
                  <a:schemeClr val="dk2"/>
                </a:solidFill>
                <a:latin typeface="Roboto"/>
                <a:ea typeface="Roboto"/>
                <a:cs typeface="Roboto"/>
                <a:sym typeface="Roboto"/>
              </a:rPr>
              <a:t>PAKISTAN: FELLOWS’ ANALYSIS OF THE COALITION STATUS AND PRIORITIES </a:t>
            </a:r>
            <a:endParaRPr>
              <a:solidFill>
                <a:srgbClr val="EA4E33"/>
              </a:solidFill>
              <a:latin typeface="Roboto"/>
              <a:ea typeface="Roboto"/>
              <a:cs typeface="Roboto"/>
              <a:sym typeface="Roboto"/>
            </a:endParaRPr>
          </a:p>
        </p:txBody>
      </p:sp>
      <p:cxnSp>
        <p:nvCxnSpPr>
          <p:cNvPr id="538" name="Google Shape;538;p49"/>
          <p:cNvCxnSpPr/>
          <p:nvPr/>
        </p:nvCxnSpPr>
        <p:spPr>
          <a:xfrm flipH="1" rot="10800000">
            <a:off x="4800" y="541175"/>
            <a:ext cx="2174700" cy="2400"/>
          </a:xfrm>
          <a:prstGeom prst="straightConnector1">
            <a:avLst/>
          </a:prstGeom>
          <a:noFill/>
          <a:ln cap="flat" cmpd="sng" w="9525">
            <a:solidFill>
              <a:srgbClr val="934279"/>
            </a:solidFill>
            <a:prstDash val="solid"/>
            <a:round/>
            <a:headEnd len="med" w="med" type="none"/>
            <a:tailEnd len="med" w="med" type="none"/>
          </a:ln>
        </p:spPr>
      </p:cxnSp>
      <p:sp>
        <p:nvSpPr>
          <p:cNvPr id="539" name="Google Shape;539;p49"/>
          <p:cNvSpPr txBox="1"/>
          <p:nvPr/>
        </p:nvSpPr>
        <p:spPr>
          <a:xfrm>
            <a:off x="252000" y="667313"/>
            <a:ext cx="8640000" cy="369300"/>
          </a:xfrm>
          <a:prstGeom prst="rect">
            <a:avLst/>
          </a:prstGeom>
          <a:noFill/>
          <a:ln>
            <a:noFill/>
          </a:ln>
        </p:spPr>
        <p:txBody>
          <a:bodyPr anchorCtr="0" anchor="t" bIns="91425" lIns="91425" spcFirstLastPara="1" rIns="91425" wrap="square" tIns="91425">
            <a:spAutoFit/>
          </a:bodyPr>
          <a:lstStyle/>
          <a:p>
            <a:pPr indent="0" lvl="0" marL="0" rtl="0" algn="l">
              <a:lnSpc>
                <a:spcPct val="150000"/>
              </a:lnSpc>
              <a:spcBef>
                <a:spcPts val="1000"/>
              </a:spcBef>
              <a:spcAft>
                <a:spcPts val="1000"/>
              </a:spcAft>
              <a:buClr>
                <a:schemeClr val="dk1"/>
              </a:buClr>
              <a:buSzPts val="1100"/>
              <a:buFont typeface="Arial"/>
              <a:buNone/>
            </a:pPr>
            <a:r>
              <a:rPr lang="pt-BR" sz="1200">
                <a:solidFill>
                  <a:srgbClr val="222222"/>
                </a:solidFill>
                <a:highlight>
                  <a:schemeClr val="lt1"/>
                </a:highlight>
                <a:latin typeface="Roboto"/>
                <a:ea typeface="Roboto"/>
                <a:cs typeface="Roboto"/>
                <a:sym typeface="Roboto"/>
              </a:rPr>
              <a:t>We had a total of 11 answers.</a:t>
            </a:r>
            <a:endParaRPr sz="1200">
              <a:solidFill>
                <a:srgbClr val="222222"/>
              </a:solidFill>
              <a:highlight>
                <a:srgbClr val="FFFFFF"/>
              </a:highlight>
              <a:latin typeface="Roboto"/>
              <a:ea typeface="Roboto"/>
              <a:cs typeface="Roboto"/>
              <a:sym typeface="Roboto"/>
            </a:endParaRPr>
          </a:p>
        </p:txBody>
      </p:sp>
      <p:pic>
        <p:nvPicPr>
          <p:cNvPr id="540" name="Google Shape;540;p49"/>
          <p:cNvPicPr preferRelativeResize="0"/>
          <p:nvPr/>
        </p:nvPicPr>
        <p:blipFill rotWithShape="1">
          <a:blip r:embed="rId3">
            <a:alphaModFix/>
          </a:blip>
          <a:srcRect b="67428" l="25734" r="26820" t="22378"/>
          <a:stretch/>
        </p:blipFill>
        <p:spPr>
          <a:xfrm>
            <a:off x="5832225" y="717900"/>
            <a:ext cx="3144251" cy="506650"/>
          </a:xfrm>
          <a:prstGeom prst="rect">
            <a:avLst/>
          </a:prstGeom>
          <a:noFill/>
          <a:ln>
            <a:noFill/>
          </a:ln>
        </p:spPr>
      </p:pic>
      <p:pic>
        <p:nvPicPr>
          <p:cNvPr id="541" name="Google Shape;541;p49"/>
          <p:cNvPicPr preferRelativeResize="0"/>
          <p:nvPr/>
        </p:nvPicPr>
        <p:blipFill>
          <a:blip r:embed="rId4">
            <a:alphaModFix/>
          </a:blip>
          <a:stretch>
            <a:fillRect/>
          </a:stretch>
        </p:blipFill>
        <p:spPr>
          <a:xfrm>
            <a:off x="3899075" y="1465402"/>
            <a:ext cx="4992925" cy="3001049"/>
          </a:xfrm>
          <a:prstGeom prst="rect">
            <a:avLst/>
          </a:prstGeom>
          <a:noFill/>
          <a:ln>
            <a:noFill/>
          </a:ln>
        </p:spPr>
      </p:pic>
      <p:sp>
        <p:nvSpPr>
          <p:cNvPr id="542" name="Google Shape;542;p49"/>
          <p:cNvSpPr txBox="1"/>
          <p:nvPr/>
        </p:nvSpPr>
        <p:spPr>
          <a:xfrm>
            <a:off x="93600" y="1848425"/>
            <a:ext cx="3447300" cy="2394300"/>
          </a:xfrm>
          <a:prstGeom prst="rect">
            <a:avLst/>
          </a:prstGeom>
          <a:noFill/>
          <a:ln>
            <a:noFill/>
          </a:ln>
        </p:spPr>
        <p:txBody>
          <a:bodyPr anchorCtr="0" anchor="t" bIns="91425" lIns="91425" spcFirstLastPara="1" rIns="91425" wrap="square" tIns="91425">
            <a:spAutoFit/>
          </a:bodyPr>
          <a:lstStyle/>
          <a:p>
            <a:pPr indent="0" lvl="0" marL="0" rtl="0" algn="just">
              <a:lnSpc>
                <a:spcPct val="115000"/>
              </a:lnSpc>
              <a:spcBef>
                <a:spcPts val="0"/>
              </a:spcBef>
              <a:spcAft>
                <a:spcPts val="0"/>
              </a:spcAft>
              <a:buClr>
                <a:schemeClr val="dk1"/>
              </a:buClr>
              <a:buSzPts val="1100"/>
              <a:buFont typeface="Arial"/>
              <a:buNone/>
            </a:pPr>
            <a:r>
              <a:rPr lang="pt-BR" sz="900">
                <a:solidFill>
                  <a:schemeClr val="dk1"/>
                </a:solidFill>
                <a:latin typeface="Roboto"/>
                <a:ea typeface="Roboto"/>
                <a:cs typeface="Roboto"/>
                <a:sym typeface="Roboto"/>
              </a:rPr>
              <a:t>1- Share power among all coalition members</a:t>
            </a:r>
            <a:endParaRPr sz="900">
              <a:solidFill>
                <a:schemeClr val="dk1"/>
              </a:solidFill>
              <a:latin typeface="Roboto"/>
              <a:ea typeface="Roboto"/>
              <a:cs typeface="Roboto"/>
              <a:sym typeface="Roboto"/>
            </a:endParaRPr>
          </a:p>
          <a:p>
            <a:pPr indent="0" lvl="0" marL="0" rtl="0" algn="just">
              <a:lnSpc>
                <a:spcPct val="115000"/>
              </a:lnSpc>
              <a:spcBef>
                <a:spcPts val="0"/>
              </a:spcBef>
              <a:spcAft>
                <a:spcPts val="0"/>
              </a:spcAft>
              <a:buClr>
                <a:schemeClr val="dk1"/>
              </a:buClr>
              <a:buSzPts val="1100"/>
              <a:buFont typeface="Arial"/>
              <a:buNone/>
            </a:pPr>
            <a:r>
              <a:rPr lang="pt-BR" sz="900">
                <a:solidFill>
                  <a:schemeClr val="dk1"/>
                </a:solidFill>
                <a:latin typeface="Roboto"/>
                <a:ea typeface="Roboto"/>
                <a:cs typeface="Roboto"/>
                <a:sym typeface="Roboto"/>
              </a:rPr>
              <a:t>2- Build trust among coalition members</a:t>
            </a:r>
            <a:endParaRPr sz="900">
              <a:solidFill>
                <a:schemeClr val="dk1"/>
              </a:solidFill>
              <a:latin typeface="Roboto"/>
              <a:ea typeface="Roboto"/>
              <a:cs typeface="Roboto"/>
              <a:sym typeface="Roboto"/>
            </a:endParaRPr>
          </a:p>
          <a:p>
            <a:pPr indent="0" lvl="0" marL="0" rtl="0" algn="just">
              <a:lnSpc>
                <a:spcPct val="115000"/>
              </a:lnSpc>
              <a:spcBef>
                <a:spcPts val="0"/>
              </a:spcBef>
              <a:spcAft>
                <a:spcPts val="0"/>
              </a:spcAft>
              <a:buClr>
                <a:schemeClr val="dk1"/>
              </a:buClr>
              <a:buSzPts val="1100"/>
              <a:buFont typeface="Arial"/>
              <a:buNone/>
            </a:pPr>
            <a:r>
              <a:rPr lang="pt-BR" sz="900">
                <a:solidFill>
                  <a:schemeClr val="dk1"/>
                </a:solidFill>
                <a:latin typeface="Roboto"/>
                <a:ea typeface="Roboto"/>
                <a:cs typeface="Roboto"/>
                <a:sym typeface="Roboto"/>
              </a:rPr>
              <a:t>3- Have a clear, common goal and a compelling narrative about it</a:t>
            </a:r>
            <a:endParaRPr sz="900">
              <a:solidFill>
                <a:schemeClr val="dk1"/>
              </a:solidFill>
              <a:latin typeface="Roboto"/>
              <a:ea typeface="Roboto"/>
              <a:cs typeface="Roboto"/>
              <a:sym typeface="Roboto"/>
            </a:endParaRPr>
          </a:p>
          <a:p>
            <a:pPr indent="0" lvl="0" marL="0" rtl="0" algn="just">
              <a:lnSpc>
                <a:spcPct val="115000"/>
              </a:lnSpc>
              <a:spcBef>
                <a:spcPts val="0"/>
              </a:spcBef>
              <a:spcAft>
                <a:spcPts val="0"/>
              </a:spcAft>
              <a:buClr>
                <a:schemeClr val="dk1"/>
              </a:buClr>
              <a:buSzPts val="1100"/>
              <a:buFont typeface="Arial"/>
              <a:buNone/>
            </a:pPr>
            <a:r>
              <a:rPr lang="pt-BR" sz="900">
                <a:solidFill>
                  <a:schemeClr val="dk1"/>
                </a:solidFill>
                <a:latin typeface="Roboto"/>
                <a:ea typeface="Roboto"/>
                <a:cs typeface="Roboto"/>
                <a:sym typeface="Roboto"/>
              </a:rPr>
              <a:t>4- Map and engage all key stakeholders</a:t>
            </a:r>
            <a:endParaRPr sz="900">
              <a:solidFill>
                <a:schemeClr val="dk1"/>
              </a:solidFill>
              <a:latin typeface="Roboto"/>
              <a:ea typeface="Roboto"/>
              <a:cs typeface="Roboto"/>
              <a:sym typeface="Roboto"/>
            </a:endParaRPr>
          </a:p>
          <a:p>
            <a:pPr indent="0" lvl="0" marL="0" rtl="0" algn="just">
              <a:lnSpc>
                <a:spcPct val="115000"/>
              </a:lnSpc>
              <a:spcBef>
                <a:spcPts val="0"/>
              </a:spcBef>
              <a:spcAft>
                <a:spcPts val="0"/>
              </a:spcAft>
              <a:buClr>
                <a:schemeClr val="dk1"/>
              </a:buClr>
              <a:buSzPts val="1100"/>
              <a:buFont typeface="Arial"/>
              <a:buNone/>
            </a:pPr>
            <a:r>
              <a:rPr lang="pt-BR" sz="900">
                <a:solidFill>
                  <a:schemeClr val="dk1"/>
                </a:solidFill>
                <a:latin typeface="Roboto"/>
                <a:ea typeface="Roboto"/>
                <a:cs typeface="Roboto"/>
                <a:sym typeface="Roboto"/>
              </a:rPr>
              <a:t>5- Seek political legitimacy even in times of political change</a:t>
            </a:r>
            <a:endParaRPr sz="900">
              <a:solidFill>
                <a:schemeClr val="dk1"/>
              </a:solidFill>
              <a:latin typeface="Roboto"/>
              <a:ea typeface="Roboto"/>
              <a:cs typeface="Roboto"/>
              <a:sym typeface="Roboto"/>
            </a:endParaRPr>
          </a:p>
          <a:p>
            <a:pPr indent="0" lvl="0" marL="0" rtl="0" algn="just">
              <a:lnSpc>
                <a:spcPct val="115000"/>
              </a:lnSpc>
              <a:spcBef>
                <a:spcPts val="0"/>
              </a:spcBef>
              <a:spcAft>
                <a:spcPts val="0"/>
              </a:spcAft>
              <a:buClr>
                <a:schemeClr val="dk1"/>
              </a:buClr>
              <a:buSzPts val="1100"/>
              <a:buFont typeface="Arial"/>
              <a:buNone/>
            </a:pPr>
            <a:r>
              <a:rPr lang="pt-BR" sz="900">
                <a:solidFill>
                  <a:schemeClr val="dk1"/>
                </a:solidFill>
                <a:latin typeface="Roboto"/>
                <a:ea typeface="Roboto"/>
                <a:cs typeface="Roboto"/>
                <a:sym typeface="Roboto"/>
              </a:rPr>
              <a:t>6- Use the knowledge &amp; skills of the coalition members</a:t>
            </a:r>
            <a:endParaRPr sz="900">
              <a:solidFill>
                <a:schemeClr val="dk1"/>
              </a:solidFill>
              <a:latin typeface="Roboto"/>
              <a:ea typeface="Roboto"/>
              <a:cs typeface="Roboto"/>
              <a:sym typeface="Roboto"/>
            </a:endParaRPr>
          </a:p>
          <a:p>
            <a:pPr indent="0" lvl="0" marL="0" rtl="0" algn="just">
              <a:lnSpc>
                <a:spcPct val="115000"/>
              </a:lnSpc>
              <a:spcBef>
                <a:spcPts val="0"/>
              </a:spcBef>
              <a:spcAft>
                <a:spcPts val="0"/>
              </a:spcAft>
              <a:buClr>
                <a:schemeClr val="dk1"/>
              </a:buClr>
              <a:buSzPts val="1100"/>
              <a:buFont typeface="Arial"/>
              <a:buNone/>
            </a:pPr>
            <a:r>
              <a:rPr lang="pt-BR" sz="900">
                <a:solidFill>
                  <a:schemeClr val="dk1"/>
                </a:solidFill>
                <a:latin typeface="Roboto"/>
                <a:ea typeface="Roboto"/>
                <a:cs typeface="Roboto"/>
                <a:sym typeface="Roboto"/>
              </a:rPr>
              <a:t>7- Create a solid plan, phasing decisions and reforms</a:t>
            </a:r>
            <a:endParaRPr sz="900">
              <a:solidFill>
                <a:schemeClr val="dk1"/>
              </a:solidFill>
              <a:latin typeface="Roboto"/>
              <a:ea typeface="Roboto"/>
              <a:cs typeface="Roboto"/>
              <a:sym typeface="Roboto"/>
            </a:endParaRPr>
          </a:p>
          <a:p>
            <a:pPr indent="0" lvl="0" marL="0" rtl="0" algn="just">
              <a:lnSpc>
                <a:spcPct val="115000"/>
              </a:lnSpc>
              <a:spcBef>
                <a:spcPts val="0"/>
              </a:spcBef>
              <a:spcAft>
                <a:spcPts val="0"/>
              </a:spcAft>
              <a:buClr>
                <a:schemeClr val="dk1"/>
              </a:buClr>
              <a:buSzPts val="1100"/>
              <a:buFont typeface="Arial"/>
              <a:buNone/>
            </a:pPr>
            <a:r>
              <a:rPr lang="pt-BR" sz="900">
                <a:solidFill>
                  <a:schemeClr val="dk1"/>
                </a:solidFill>
                <a:latin typeface="Roboto"/>
                <a:ea typeface="Roboto"/>
                <a:cs typeface="Roboto"/>
                <a:sym typeface="Roboto"/>
              </a:rPr>
              <a:t>8- Establish a structured governance for the coalition</a:t>
            </a:r>
            <a:endParaRPr sz="900">
              <a:solidFill>
                <a:schemeClr val="dk1"/>
              </a:solidFill>
              <a:latin typeface="Roboto"/>
              <a:ea typeface="Roboto"/>
              <a:cs typeface="Roboto"/>
              <a:sym typeface="Roboto"/>
            </a:endParaRPr>
          </a:p>
          <a:p>
            <a:pPr indent="0" lvl="0" marL="0" rtl="0" algn="just">
              <a:lnSpc>
                <a:spcPct val="115000"/>
              </a:lnSpc>
              <a:spcBef>
                <a:spcPts val="0"/>
              </a:spcBef>
              <a:spcAft>
                <a:spcPts val="0"/>
              </a:spcAft>
              <a:buClr>
                <a:schemeClr val="dk1"/>
              </a:buClr>
              <a:buSzPts val="1100"/>
              <a:buFont typeface="Arial"/>
              <a:buNone/>
            </a:pPr>
            <a:r>
              <a:rPr lang="pt-BR" sz="900">
                <a:solidFill>
                  <a:schemeClr val="dk1"/>
                </a:solidFill>
                <a:latin typeface="Roboto"/>
                <a:ea typeface="Roboto"/>
                <a:cs typeface="Roboto"/>
                <a:sym typeface="Roboto"/>
              </a:rPr>
              <a:t>9- Define roles &amp; responsibilities within members of the coalition</a:t>
            </a:r>
            <a:endParaRPr sz="900">
              <a:solidFill>
                <a:schemeClr val="dk1"/>
              </a:solidFill>
              <a:latin typeface="Roboto"/>
              <a:ea typeface="Roboto"/>
              <a:cs typeface="Roboto"/>
              <a:sym typeface="Roboto"/>
            </a:endParaRPr>
          </a:p>
          <a:p>
            <a:pPr indent="0" lvl="0" marL="0" rtl="0" algn="just">
              <a:lnSpc>
                <a:spcPct val="115000"/>
              </a:lnSpc>
              <a:spcBef>
                <a:spcPts val="0"/>
              </a:spcBef>
              <a:spcAft>
                <a:spcPts val="0"/>
              </a:spcAft>
              <a:buClr>
                <a:schemeClr val="dk1"/>
              </a:buClr>
              <a:buSzPts val="1100"/>
              <a:buFont typeface="Arial"/>
              <a:buNone/>
            </a:pPr>
            <a:r>
              <a:rPr lang="pt-BR" sz="900">
                <a:solidFill>
                  <a:schemeClr val="dk1"/>
                </a:solidFill>
                <a:latin typeface="Roboto"/>
                <a:ea typeface="Roboto"/>
                <a:cs typeface="Roboto"/>
                <a:sym typeface="Roboto"/>
              </a:rPr>
              <a:t>10- Create (the right) incentives for the coalition to keep moving forward</a:t>
            </a:r>
            <a:endParaRPr sz="900">
              <a:solidFill>
                <a:schemeClr val="dk1"/>
              </a:solidFill>
              <a:latin typeface="Roboto"/>
              <a:ea typeface="Roboto"/>
              <a:cs typeface="Roboto"/>
              <a:sym typeface="Roboto"/>
            </a:endParaRPr>
          </a:p>
          <a:p>
            <a:pPr indent="0" lvl="0" marL="0" rtl="0" algn="just">
              <a:lnSpc>
                <a:spcPct val="115000"/>
              </a:lnSpc>
              <a:spcBef>
                <a:spcPts val="0"/>
              </a:spcBef>
              <a:spcAft>
                <a:spcPts val="0"/>
              </a:spcAft>
              <a:buClr>
                <a:schemeClr val="dk1"/>
              </a:buClr>
              <a:buSzPts val="1100"/>
              <a:buFont typeface="Arial"/>
              <a:buNone/>
            </a:pPr>
            <a:r>
              <a:rPr lang="pt-BR" sz="900">
                <a:solidFill>
                  <a:schemeClr val="dk1"/>
                </a:solidFill>
                <a:latin typeface="Roboto"/>
                <a:ea typeface="Roboto"/>
                <a:cs typeface="Roboto"/>
                <a:sym typeface="Roboto"/>
              </a:rPr>
              <a:t>11- Implement reforms, tracking learning progress (and know it will take a while)</a:t>
            </a:r>
            <a:endParaRPr/>
          </a:p>
        </p:txBody>
      </p:sp>
      <p:sp>
        <p:nvSpPr>
          <p:cNvPr id="543" name="Google Shape;543;p49"/>
          <p:cNvSpPr txBox="1"/>
          <p:nvPr/>
        </p:nvSpPr>
        <p:spPr>
          <a:xfrm>
            <a:off x="3899100" y="4466450"/>
            <a:ext cx="4992900" cy="247500"/>
          </a:xfrm>
          <a:prstGeom prst="rect">
            <a:avLst/>
          </a:prstGeom>
          <a:noFill/>
          <a:ln>
            <a:noFill/>
          </a:ln>
        </p:spPr>
        <p:txBody>
          <a:bodyPr anchorCtr="0" anchor="t" bIns="54000" lIns="91425" spcFirstLastPara="1" rIns="91425" wrap="square" tIns="54000">
            <a:spAutoFit/>
          </a:bodyPr>
          <a:lstStyle/>
          <a:p>
            <a:pPr indent="0" lvl="0" marL="0" rtl="0" algn="ctr">
              <a:lnSpc>
                <a:spcPct val="115000"/>
              </a:lnSpc>
              <a:spcBef>
                <a:spcPts val="0"/>
              </a:spcBef>
              <a:spcAft>
                <a:spcPts val="0"/>
              </a:spcAft>
              <a:buNone/>
            </a:pPr>
            <a:r>
              <a:rPr b="1" lang="pt-BR" sz="900">
                <a:solidFill>
                  <a:schemeClr val="dk1"/>
                </a:solidFill>
                <a:latin typeface="Roboto"/>
                <a:ea typeface="Roboto"/>
                <a:cs typeface="Roboto"/>
                <a:sym typeface="Roboto"/>
              </a:rPr>
              <a:t>Premise</a:t>
            </a:r>
            <a:endParaRPr b="1"/>
          </a:p>
        </p:txBody>
      </p:sp>
      <p:sp>
        <p:nvSpPr>
          <p:cNvPr id="544" name="Google Shape;544;p49"/>
          <p:cNvSpPr txBox="1"/>
          <p:nvPr/>
        </p:nvSpPr>
        <p:spPr>
          <a:xfrm rot="-5400000">
            <a:off x="2273700" y="2843300"/>
            <a:ext cx="3003300" cy="247500"/>
          </a:xfrm>
          <a:prstGeom prst="rect">
            <a:avLst/>
          </a:prstGeom>
          <a:noFill/>
          <a:ln>
            <a:noFill/>
          </a:ln>
        </p:spPr>
        <p:txBody>
          <a:bodyPr anchorCtr="0" anchor="t" bIns="54000" lIns="91425" spcFirstLastPara="1" rIns="91425" wrap="square" tIns="54000">
            <a:spAutoFit/>
          </a:bodyPr>
          <a:lstStyle/>
          <a:p>
            <a:pPr indent="0" lvl="0" marL="0" rtl="0" algn="ctr">
              <a:lnSpc>
                <a:spcPct val="115000"/>
              </a:lnSpc>
              <a:spcBef>
                <a:spcPts val="0"/>
              </a:spcBef>
              <a:spcAft>
                <a:spcPts val="0"/>
              </a:spcAft>
              <a:buNone/>
            </a:pPr>
            <a:r>
              <a:rPr b="1" lang="pt-BR" sz="900">
                <a:solidFill>
                  <a:schemeClr val="dk1"/>
                </a:solidFill>
                <a:latin typeface="Roboto"/>
                <a:ea typeface="Roboto"/>
                <a:cs typeface="Roboto"/>
                <a:sym typeface="Roboto"/>
              </a:rPr>
              <a:t>Number of answers</a:t>
            </a:r>
            <a:endParaRPr b="1"/>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8" name="Shape 548"/>
        <p:cNvGrpSpPr/>
        <p:nvPr/>
      </p:nvGrpSpPr>
      <p:grpSpPr>
        <a:xfrm>
          <a:off x="0" y="0"/>
          <a:ext cx="0" cy="0"/>
          <a:chOff x="0" y="0"/>
          <a:chExt cx="0" cy="0"/>
        </a:xfrm>
      </p:grpSpPr>
      <p:sp>
        <p:nvSpPr>
          <p:cNvPr id="549" name="Google Shape;549;p50"/>
          <p:cNvSpPr txBox="1"/>
          <p:nvPr/>
        </p:nvSpPr>
        <p:spPr>
          <a:xfrm>
            <a:off x="93600" y="76850"/>
            <a:ext cx="74523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pt-BR">
                <a:solidFill>
                  <a:srgbClr val="595959"/>
                </a:solidFill>
                <a:latin typeface="Roboto"/>
                <a:ea typeface="Roboto"/>
                <a:cs typeface="Roboto"/>
                <a:sym typeface="Roboto"/>
              </a:rPr>
              <a:t>PAKISTAN: FELLOWS’ ANALYSIS OF THE COALITION STATUS AND PRIORITIES </a:t>
            </a:r>
            <a:endParaRPr>
              <a:solidFill>
                <a:srgbClr val="EA4E33"/>
              </a:solidFill>
              <a:latin typeface="Roboto"/>
              <a:ea typeface="Roboto"/>
              <a:cs typeface="Roboto"/>
              <a:sym typeface="Roboto"/>
            </a:endParaRPr>
          </a:p>
        </p:txBody>
      </p:sp>
      <p:cxnSp>
        <p:nvCxnSpPr>
          <p:cNvPr id="550" name="Google Shape;550;p50"/>
          <p:cNvCxnSpPr/>
          <p:nvPr/>
        </p:nvCxnSpPr>
        <p:spPr>
          <a:xfrm flipH="1" rot="10800000">
            <a:off x="4800" y="541175"/>
            <a:ext cx="2174700" cy="2400"/>
          </a:xfrm>
          <a:prstGeom prst="straightConnector1">
            <a:avLst/>
          </a:prstGeom>
          <a:noFill/>
          <a:ln cap="flat" cmpd="sng" w="9525">
            <a:solidFill>
              <a:srgbClr val="934279"/>
            </a:solidFill>
            <a:prstDash val="solid"/>
            <a:round/>
            <a:headEnd len="med" w="med" type="none"/>
            <a:tailEnd len="med" w="med" type="none"/>
          </a:ln>
        </p:spPr>
      </p:cxnSp>
      <p:sp>
        <p:nvSpPr>
          <p:cNvPr id="551" name="Google Shape;551;p50"/>
          <p:cNvSpPr txBox="1"/>
          <p:nvPr/>
        </p:nvSpPr>
        <p:spPr>
          <a:xfrm>
            <a:off x="364800" y="898350"/>
            <a:ext cx="8414400" cy="1673400"/>
          </a:xfrm>
          <a:prstGeom prst="rect">
            <a:avLst/>
          </a:prstGeom>
          <a:solidFill>
            <a:srgbClr val="BEE5E9"/>
          </a:solidFill>
          <a:ln>
            <a:noFill/>
          </a:ln>
        </p:spPr>
        <p:txBody>
          <a:bodyPr anchorCtr="0" anchor="t" bIns="162000" lIns="162000" spcFirstLastPara="1" rIns="162000" wrap="square" tIns="126000">
            <a:noAutofit/>
          </a:bodyPr>
          <a:lstStyle/>
          <a:p>
            <a:pPr indent="0" lvl="0" marL="0" rtl="0" algn="l">
              <a:lnSpc>
                <a:spcPct val="115000"/>
              </a:lnSpc>
              <a:spcBef>
                <a:spcPts val="0"/>
              </a:spcBef>
              <a:spcAft>
                <a:spcPts val="0"/>
              </a:spcAft>
              <a:buNone/>
            </a:pPr>
            <a:r>
              <a:rPr b="1" lang="pt-BR" sz="1200">
                <a:solidFill>
                  <a:srgbClr val="222222"/>
                </a:solidFill>
                <a:latin typeface="Roboto"/>
                <a:ea typeface="Roboto"/>
                <a:cs typeface="Roboto"/>
                <a:sym typeface="Roboto"/>
              </a:rPr>
              <a:t>Suggestion of other premises:</a:t>
            </a:r>
            <a:r>
              <a:rPr b="1" lang="pt-BR" sz="1300">
                <a:solidFill>
                  <a:srgbClr val="222222"/>
                </a:solidFill>
                <a:latin typeface="Roboto"/>
                <a:ea typeface="Roboto"/>
                <a:cs typeface="Roboto"/>
                <a:sym typeface="Roboto"/>
              </a:rPr>
              <a:t> </a:t>
            </a:r>
            <a:endParaRPr b="1" sz="1300">
              <a:solidFill>
                <a:srgbClr val="222222"/>
              </a:solidFill>
              <a:latin typeface="Roboto"/>
              <a:ea typeface="Roboto"/>
              <a:cs typeface="Roboto"/>
              <a:sym typeface="Roboto"/>
            </a:endParaRPr>
          </a:p>
          <a:p>
            <a:pPr indent="-298450" lvl="0" marL="457200" rtl="0" algn="l">
              <a:lnSpc>
                <a:spcPct val="115000"/>
              </a:lnSpc>
              <a:spcBef>
                <a:spcPts val="600"/>
              </a:spcBef>
              <a:spcAft>
                <a:spcPts val="0"/>
              </a:spcAft>
              <a:buClr>
                <a:srgbClr val="222222"/>
              </a:buClr>
              <a:buSzPts val="1100"/>
              <a:buFont typeface="Roboto"/>
              <a:buChar char="●"/>
            </a:pPr>
            <a:r>
              <a:rPr b="1" i="1" lang="pt-BR" sz="1100">
                <a:solidFill>
                  <a:srgbClr val="222222"/>
                </a:solidFill>
                <a:latin typeface="Roboto"/>
                <a:ea typeface="Roboto"/>
                <a:cs typeface="Roboto"/>
                <a:sym typeface="Roboto"/>
              </a:rPr>
              <a:t>Create a business case </a:t>
            </a:r>
            <a:r>
              <a:rPr lang="pt-BR" sz="1100">
                <a:solidFill>
                  <a:srgbClr val="222222"/>
                </a:solidFill>
                <a:latin typeface="Roboto"/>
                <a:ea typeface="Roboto"/>
                <a:cs typeface="Roboto"/>
                <a:sym typeface="Roboto"/>
              </a:rPr>
              <a:t>(connected to Premise #3 - Have a clear, common goal and a compelling narrative about it)</a:t>
            </a:r>
            <a:endParaRPr b="1" i="1" sz="1100">
              <a:solidFill>
                <a:srgbClr val="222222"/>
              </a:solidFill>
              <a:latin typeface="Roboto"/>
              <a:ea typeface="Roboto"/>
              <a:cs typeface="Roboto"/>
              <a:sym typeface="Roboto"/>
            </a:endParaRPr>
          </a:p>
          <a:p>
            <a:pPr indent="-298450" lvl="0" marL="457200" rtl="0" algn="l">
              <a:lnSpc>
                <a:spcPct val="115000"/>
              </a:lnSpc>
              <a:spcBef>
                <a:spcPts val="600"/>
              </a:spcBef>
              <a:spcAft>
                <a:spcPts val="0"/>
              </a:spcAft>
              <a:buClr>
                <a:srgbClr val="222222"/>
              </a:buClr>
              <a:buSzPts val="1100"/>
              <a:buFont typeface="Roboto"/>
              <a:buChar char="●"/>
            </a:pPr>
            <a:r>
              <a:rPr b="1" i="1" lang="pt-BR" sz="1100">
                <a:solidFill>
                  <a:srgbClr val="222222"/>
                </a:solidFill>
                <a:latin typeface="Roboto"/>
                <a:ea typeface="Roboto"/>
                <a:cs typeface="Roboto"/>
                <a:sym typeface="Roboto"/>
              </a:rPr>
              <a:t>Mobilise technical resources </a:t>
            </a:r>
            <a:r>
              <a:rPr lang="pt-BR" sz="1100">
                <a:solidFill>
                  <a:srgbClr val="222222"/>
                </a:solidFill>
                <a:latin typeface="Roboto"/>
                <a:ea typeface="Roboto"/>
                <a:cs typeface="Roboto"/>
                <a:sym typeface="Roboto"/>
              </a:rPr>
              <a:t>(connected to Premises #4 - Map and engage all key stakeholders and #6 - Use the knowledge &amp; skills of the coalition members) </a:t>
            </a:r>
            <a:endParaRPr sz="1100">
              <a:solidFill>
                <a:srgbClr val="222222"/>
              </a:solidFill>
              <a:latin typeface="Roboto"/>
              <a:ea typeface="Roboto"/>
              <a:cs typeface="Roboto"/>
              <a:sym typeface="Roboto"/>
            </a:endParaRPr>
          </a:p>
          <a:p>
            <a:pPr indent="-298450" lvl="0" marL="457200" rtl="0" algn="l">
              <a:lnSpc>
                <a:spcPct val="115000"/>
              </a:lnSpc>
              <a:spcBef>
                <a:spcPts val="600"/>
              </a:spcBef>
              <a:spcAft>
                <a:spcPts val="600"/>
              </a:spcAft>
              <a:buClr>
                <a:srgbClr val="222222"/>
              </a:buClr>
              <a:buSzPts val="1100"/>
              <a:buFont typeface="Roboto"/>
              <a:buChar char="●"/>
            </a:pPr>
            <a:r>
              <a:rPr b="1" i="1" lang="pt-BR" sz="1100">
                <a:solidFill>
                  <a:srgbClr val="222222"/>
                </a:solidFill>
                <a:latin typeface="Roboto"/>
                <a:ea typeface="Roboto"/>
                <a:cs typeface="Roboto"/>
                <a:sym typeface="Roboto"/>
              </a:rPr>
              <a:t>Mobilise financial resources</a:t>
            </a:r>
            <a:r>
              <a:rPr b="1" i="1" lang="pt-BR" sz="1100">
                <a:solidFill>
                  <a:srgbClr val="222222"/>
                </a:solidFill>
                <a:latin typeface="Roboto"/>
                <a:ea typeface="Roboto"/>
                <a:cs typeface="Roboto"/>
                <a:sym typeface="Roboto"/>
              </a:rPr>
              <a:t> </a:t>
            </a:r>
            <a:r>
              <a:rPr lang="pt-BR" sz="1100">
                <a:solidFill>
                  <a:srgbClr val="222222"/>
                </a:solidFill>
                <a:latin typeface="Roboto"/>
                <a:ea typeface="Roboto"/>
                <a:cs typeface="Roboto"/>
                <a:sym typeface="Roboto"/>
              </a:rPr>
              <a:t>(connected to Premise #11 - Implement reforms, tracking learning progress (and know it will take a while)</a:t>
            </a:r>
            <a:endParaRPr sz="1100">
              <a:solidFill>
                <a:srgbClr val="222222"/>
              </a:solidFill>
              <a:latin typeface="Roboto"/>
              <a:ea typeface="Roboto"/>
              <a:cs typeface="Roboto"/>
              <a:sym typeface="Roboto"/>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5" name="Shape 555"/>
        <p:cNvGrpSpPr/>
        <p:nvPr/>
      </p:nvGrpSpPr>
      <p:grpSpPr>
        <a:xfrm>
          <a:off x="0" y="0"/>
          <a:ext cx="0" cy="0"/>
          <a:chOff x="0" y="0"/>
          <a:chExt cx="0" cy="0"/>
        </a:xfrm>
      </p:grpSpPr>
      <p:sp>
        <p:nvSpPr>
          <p:cNvPr id="556" name="Google Shape;556;p51"/>
          <p:cNvSpPr/>
          <p:nvPr/>
        </p:nvSpPr>
        <p:spPr>
          <a:xfrm>
            <a:off x="0" y="0"/>
            <a:ext cx="6300900" cy="1003200"/>
          </a:xfrm>
          <a:prstGeom prst="rect">
            <a:avLst/>
          </a:prstGeom>
          <a:solidFill>
            <a:srgbClr val="93427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7" name="Google Shape;557;p51"/>
          <p:cNvSpPr txBox="1"/>
          <p:nvPr/>
        </p:nvSpPr>
        <p:spPr>
          <a:xfrm>
            <a:off x="266225" y="83700"/>
            <a:ext cx="5856600" cy="83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pt-BR" sz="2320">
                <a:solidFill>
                  <a:srgbClr val="FFFFFF"/>
                </a:solidFill>
                <a:latin typeface="Roboto"/>
                <a:ea typeface="Roboto"/>
                <a:cs typeface="Roboto"/>
                <a:sym typeface="Roboto"/>
              </a:rPr>
              <a:t>Results of the satisfaction survey</a:t>
            </a:r>
            <a:endParaRPr sz="2320">
              <a:solidFill>
                <a:srgbClr val="FFFFFF"/>
              </a:solidFill>
              <a:latin typeface="Roboto"/>
              <a:ea typeface="Roboto"/>
              <a:cs typeface="Roboto"/>
              <a:sym typeface="Roboto"/>
            </a:endParaRPr>
          </a:p>
        </p:txBody>
      </p:sp>
      <p:sp>
        <p:nvSpPr>
          <p:cNvPr id="558" name="Google Shape;558;p51"/>
          <p:cNvSpPr/>
          <p:nvPr/>
        </p:nvSpPr>
        <p:spPr>
          <a:xfrm>
            <a:off x="6300800" y="0"/>
            <a:ext cx="2843100" cy="1003200"/>
          </a:xfrm>
          <a:prstGeom prst="rect">
            <a:avLst/>
          </a:prstGeom>
          <a:solidFill>
            <a:srgbClr val="6B077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559" name="Google Shape;559;p51"/>
          <p:cNvPicPr preferRelativeResize="0"/>
          <p:nvPr/>
        </p:nvPicPr>
        <p:blipFill rotWithShape="1">
          <a:blip r:embed="rId3">
            <a:alphaModFix/>
          </a:blip>
          <a:srcRect b="19673" l="0" r="0" t="35049"/>
          <a:stretch/>
        </p:blipFill>
        <p:spPr>
          <a:xfrm>
            <a:off x="0" y="1003200"/>
            <a:ext cx="9144003" cy="4140298"/>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3" name="Shape 563"/>
        <p:cNvGrpSpPr/>
        <p:nvPr/>
      </p:nvGrpSpPr>
      <p:grpSpPr>
        <a:xfrm>
          <a:off x="0" y="0"/>
          <a:ext cx="0" cy="0"/>
          <a:chOff x="0" y="0"/>
          <a:chExt cx="0" cy="0"/>
        </a:xfrm>
      </p:grpSpPr>
      <p:sp>
        <p:nvSpPr>
          <p:cNvPr id="564" name="Google Shape;564;p52"/>
          <p:cNvSpPr txBox="1"/>
          <p:nvPr/>
        </p:nvSpPr>
        <p:spPr>
          <a:xfrm>
            <a:off x="252000" y="796288"/>
            <a:ext cx="8640000" cy="1051800"/>
          </a:xfrm>
          <a:prstGeom prst="rect">
            <a:avLst/>
          </a:prstGeom>
          <a:noFill/>
          <a:ln>
            <a:noFill/>
          </a:ln>
        </p:spPr>
        <p:txBody>
          <a:bodyPr anchorCtr="0" anchor="t" bIns="91425" lIns="91425" spcFirstLastPara="1" rIns="91425" wrap="square" tIns="91425">
            <a:spAutoFit/>
          </a:bodyPr>
          <a:lstStyle/>
          <a:p>
            <a:pPr indent="0" lvl="0" marL="0" rtl="0" algn="l">
              <a:lnSpc>
                <a:spcPct val="150000"/>
              </a:lnSpc>
              <a:spcBef>
                <a:spcPts val="1000"/>
              </a:spcBef>
              <a:spcAft>
                <a:spcPts val="0"/>
              </a:spcAft>
              <a:buNone/>
            </a:pPr>
            <a:r>
              <a:rPr lang="pt-BR" sz="1200">
                <a:solidFill>
                  <a:srgbClr val="222222"/>
                </a:solidFill>
                <a:highlight>
                  <a:srgbClr val="FFFFFF"/>
                </a:highlight>
                <a:latin typeface="Roboto"/>
                <a:ea typeface="Roboto"/>
                <a:cs typeface="Roboto"/>
                <a:sym typeface="Roboto"/>
              </a:rPr>
              <a:t>Please find here the results of the satisfaction survey we shared at the end of the COP. </a:t>
            </a:r>
            <a:br>
              <a:rPr lang="pt-BR" sz="1200">
                <a:solidFill>
                  <a:srgbClr val="222222"/>
                </a:solidFill>
                <a:highlight>
                  <a:srgbClr val="FFFFFF"/>
                </a:highlight>
                <a:latin typeface="Roboto"/>
                <a:ea typeface="Roboto"/>
                <a:cs typeface="Roboto"/>
                <a:sym typeface="Roboto"/>
              </a:rPr>
            </a:br>
            <a:r>
              <a:rPr lang="pt-BR" sz="1200">
                <a:solidFill>
                  <a:srgbClr val="222222"/>
                </a:solidFill>
                <a:highlight>
                  <a:srgbClr val="FFFFFF"/>
                </a:highlight>
                <a:latin typeface="Roboto"/>
                <a:ea typeface="Roboto"/>
                <a:cs typeface="Roboto"/>
                <a:sym typeface="Roboto"/>
              </a:rPr>
              <a:t>1 meant ‘Totally disagree’, and 5 meant ‘Totally agree’. </a:t>
            </a:r>
            <a:endParaRPr sz="1200">
              <a:solidFill>
                <a:srgbClr val="222222"/>
              </a:solidFill>
              <a:highlight>
                <a:srgbClr val="FFFFFF"/>
              </a:highlight>
              <a:latin typeface="Roboto"/>
              <a:ea typeface="Roboto"/>
              <a:cs typeface="Roboto"/>
              <a:sym typeface="Roboto"/>
            </a:endParaRPr>
          </a:p>
          <a:p>
            <a:pPr indent="0" lvl="0" marL="0" rtl="0" algn="l">
              <a:lnSpc>
                <a:spcPct val="150000"/>
              </a:lnSpc>
              <a:spcBef>
                <a:spcPts val="1000"/>
              </a:spcBef>
              <a:spcAft>
                <a:spcPts val="1000"/>
              </a:spcAft>
              <a:buNone/>
            </a:pPr>
            <a:r>
              <a:rPr lang="pt-BR" sz="1200">
                <a:solidFill>
                  <a:srgbClr val="222222"/>
                </a:solidFill>
                <a:highlight>
                  <a:srgbClr val="FFFFFF"/>
                </a:highlight>
                <a:latin typeface="Roboto"/>
                <a:ea typeface="Roboto"/>
                <a:cs typeface="Roboto"/>
                <a:sym typeface="Roboto"/>
              </a:rPr>
              <a:t>There were</a:t>
            </a:r>
            <a:r>
              <a:rPr lang="pt-BR" sz="1200">
                <a:solidFill>
                  <a:srgbClr val="222222"/>
                </a:solidFill>
                <a:latin typeface="Roboto"/>
                <a:ea typeface="Roboto"/>
                <a:cs typeface="Roboto"/>
                <a:sym typeface="Roboto"/>
              </a:rPr>
              <a:t> </a:t>
            </a:r>
            <a:r>
              <a:rPr lang="pt-BR" sz="1200">
                <a:solidFill>
                  <a:srgbClr val="222222"/>
                </a:solidFill>
                <a:latin typeface="Roboto"/>
                <a:ea typeface="Roboto"/>
                <a:cs typeface="Roboto"/>
                <a:sym typeface="Roboto"/>
              </a:rPr>
              <a:t>19</a:t>
            </a:r>
            <a:r>
              <a:rPr lang="pt-BR" sz="1200">
                <a:solidFill>
                  <a:srgbClr val="222222"/>
                </a:solidFill>
                <a:latin typeface="Roboto"/>
                <a:ea typeface="Roboto"/>
                <a:cs typeface="Roboto"/>
                <a:sym typeface="Roboto"/>
              </a:rPr>
              <a:t> </a:t>
            </a:r>
            <a:r>
              <a:rPr lang="pt-BR" sz="1200">
                <a:solidFill>
                  <a:srgbClr val="222222"/>
                </a:solidFill>
                <a:highlight>
                  <a:srgbClr val="FFFFFF"/>
                </a:highlight>
                <a:latin typeface="Roboto"/>
                <a:ea typeface="Roboto"/>
                <a:cs typeface="Roboto"/>
                <a:sym typeface="Roboto"/>
              </a:rPr>
              <a:t>answers.</a:t>
            </a:r>
            <a:endParaRPr sz="1200">
              <a:solidFill>
                <a:srgbClr val="222222"/>
              </a:solidFill>
              <a:highlight>
                <a:srgbClr val="FFFFFF"/>
              </a:highlight>
              <a:latin typeface="Roboto"/>
              <a:ea typeface="Roboto"/>
              <a:cs typeface="Roboto"/>
              <a:sym typeface="Roboto"/>
            </a:endParaRPr>
          </a:p>
        </p:txBody>
      </p:sp>
      <p:graphicFrame>
        <p:nvGraphicFramePr>
          <p:cNvPr id="565" name="Google Shape;565;p52"/>
          <p:cNvGraphicFramePr/>
          <p:nvPr/>
        </p:nvGraphicFramePr>
        <p:xfrm>
          <a:off x="376113" y="2046150"/>
          <a:ext cx="3000000" cy="3000000"/>
        </p:xfrm>
        <a:graphic>
          <a:graphicData uri="http://schemas.openxmlformats.org/drawingml/2006/table">
            <a:tbl>
              <a:tblPr>
                <a:noFill/>
                <a:tableStyleId>{45C62A4D-8AD1-4F66-BA45-2ACA5D0DFA09}</a:tableStyleId>
              </a:tblPr>
              <a:tblGrid>
                <a:gridCol w="1048975"/>
                <a:gridCol w="1048975"/>
                <a:gridCol w="1048975"/>
                <a:gridCol w="1048975"/>
                <a:gridCol w="1048975"/>
                <a:gridCol w="1048975"/>
                <a:gridCol w="1048975"/>
                <a:gridCol w="1048975"/>
              </a:tblGrid>
              <a:tr h="825450">
                <a:tc>
                  <a:txBody>
                    <a:bodyPr/>
                    <a:lstStyle/>
                    <a:p>
                      <a:pPr indent="0" lvl="0" marL="0" rtl="0" algn="ctr">
                        <a:spcBef>
                          <a:spcPts val="0"/>
                        </a:spcBef>
                        <a:spcAft>
                          <a:spcPts val="0"/>
                        </a:spcAft>
                        <a:buNone/>
                      </a:pPr>
                      <a:r>
                        <a:t/>
                      </a:r>
                      <a:endParaRPr sz="1100">
                        <a:latin typeface="Roboto"/>
                        <a:ea typeface="Roboto"/>
                        <a:cs typeface="Roboto"/>
                        <a:sym typeface="Roboto"/>
                      </a:endParaRPr>
                    </a:p>
                  </a:txBody>
                  <a:tcPr marT="54000" marB="54000" marR="54000" marL="54000" anchor="ctr">
                    <a:solidFill>
                      <a:srgbClr val="CFE2F3"/>
                    </a:solidFill>
                  </a:tcPr>
                </a:tc>
                <a:tc>
                  <a:txBody>
                    <a:bodyPr/>
                    <a:lstStyle/>
                    <a:p>
                      <a:pPr indent="0" lvl="0" marL="0" rtl="0" algn="ctr">
                        <a:spcBef>
                          <a:spcPts val="0"/>
                        </a:spcBef>
                        <a:spcAft>
                          <a:spcPts val="0"/>
                        </a:spcAft>
                        <a:buNone/>
                      </a:pPr>
                      <a:r>
                        <a:rPr lang="pt-BR" sz="1100">
                          <a:latin typeface="Roboto"/>
                          <a:ea typeface="Roboto"/>
                          <a:cs typeface="Roboto"/>
                          <a:sym typeface="Roboto"/>
                        </a:rPr>
                        <a:t>The objectives of the session were met</a:t>
                      </a:r>
                      <a:endParaRPr sz="1100">
                        <a:latin typeface="Roboto"/>
                        <a:ea typeface="Roboto"/>
                        <a:cs typeface="Roboto"/>
                        <a:sym typeface="Roboto"/>
                      </a:endParaRPr>
                    </a:p>
                  </a:txBody>
                  <a:tcPr marT="54000" marB="54000" marR="54000" marL="54000" anchor="ctr">
                    <a:solidFill>
                      <a:srgbClr val="CFE2F3"/>
                    </a:solidFill>
                  </a:tcPr>
                </a:tc>
                <a:tc>
                  <a:txBody>
                    <a:bodyPr/>
                    <a:lstStyle/>
                    <a:p>
                      <a:pPr indent="0" lvl="0" marL="0" rtl="0" algn="ctr">
                        <a:spcBef>
                          <a:spcPts val="0"/>
                        </a:spcBef>
                        <a:spcAft>
                          <a:spcPts val="0"/>
                        </a:spcAft>
                        <a:buNone/>
                      </a:pPr>
                      <a:r>
                        <a:rPr lang="pt-BR" sz="1100">
                          <a:latin typeface="Roboto"/>
                          <a:ea typeface="Roboto"/>
                          <a:cs typeface="Roboto"/>
                          <a:sym typeface="Roboto"/>
                        </a:rPr>
                        <a:t>The time was appropriate for the session</a:t>
                      </a:r>
                      <a:endParaRPr sz="1100">
                        <a:latin typeface="Roboto"/>
                        <a:ea typeface="Roboto"/>
                        <a:cs typeface="Roboto"/>
                        <a:sym typeface="Roboto"/>
                      </a:endParaRPr>
                    </a:p>
                  </a:txBody>
                  <a:tcPr marT="54000" marB="54000" marR="54000" marL="54000" anchor="ctr">
                    <a:solidFill>
                      <a:srgbClr val="CFE2F3"/>
                    </a:solidFill>
                  </a:tcPr>
                </a:tc>
                <a:tc>
                  <a:txBody>
                    <a:bodyPr/>
                    <a:lstStyle/>
                    <a:p>
                      <a:pPr indent="0" lvl="0" marL="0" rtl="0" algn="ctr">
                        <a:spcBef>
                          <a:spcPts val="0"/>
                        </a:spcBef>
                        <a:spcAft>
                          <a:spcPts val="0"/>
                        </a:spcAft>
                        <a:buNone/>
                      </a:pPr>
                      <a:r>
                        <a:rPr lang="pt-BR" sz="1100">
                          <a:latin typeface="Roboto"/>
                          <a:ea typeface="Roboto"/>
                          <a:cs typeface="Roboto"/>
                          <a:sym typeface="Roboto"/>
                        </a:rPr>
                        <a:t>The content discussed during the session was useful</a:t>
                      </a:r>
                      <a:endParaRPr sz="1100">
                        <a:latin typeface="Roboto"/>
                        <a:ea typeface="Roboto"/>
                        <a:cs typeface="Roboto"/>
                        <a:sym typeface="Roboto"/>
                      </a:endParaRPr>
                    </a:p>
                  </a:txBody>
                  <a:tcPr marT="54000" marB="54000" marR="54000" marL="54000" anchor="ctr">
                    <a:solidFill>
                      <a:srgbClr val="CFE2F3"/>
                    </a:solidFill>
                  </a:tcPr>
                </a:tc>
                <a:tc>
                  <a:txBody>
                    <a:bodyPr/>
                    <a:lstStyle/>
                    <a:p>
                      <a:pPr indent="0" lvl="0" marL="0" rtl="0" algn="ctr">
                        <a:spcBef>
                          <a:spcPts val="0"/>
                        </a:spcBef>
                        <a:spcAft>
                          <a:spcPts val="0"/>
                        </a:spcAft>
                        <a:buNone/>
                      </a:pPr>
                      <a:r>
                        <a:rPr lang="pt-BR" sz="1100">
                          <a:latin typeface="Roboto"/>
                          <a:ea typeface="Roboto"/>
                          <a:cs typeface="Roboto"/>
                          <a:sym typeface="Roboto"/>
                        </a:rPr>
                        <a:t>The session was interesting and engaging</a:t>
                      </a:r>
                      <a:endParaRPr sz="1100">
                        <a:latin typeface="Roboto"/>
                        <a:ea typeface="Roboto"/>
                        <a:cs typeface="Roboto"/>
                        <a:sym typeface="Roboto"/>
                      </a:endParaRPr>
                    </a:p>
                  </a:txBody>
                  <a:tcPr marT="54000" marB="54000" marR="54000" marL="54000" anchor="ctr">
                    <a:solidFill>
                      <a:srgbClr val="CFE2F3"/>
                    </a:solidFill>
                  </a:tcPr>
                </a:tc>
                <a:tc>
                  <a:txBody>
                    <a:bodyPr/>
                    <a:lstStyle/>
                    <a:p>
                      <a:pPr indent="0" lvl="0" marL="0" rtl="0" algn="ctr">
                        <a:spcBef>
                          <a:spcPts val="0"/>
                        </a:spcBef>
                        <a:spcAft>
                          <a:spcPts val="0"/>
                        </a:spcAft>
                        <a:buNone/>
                      </a:pPr>
                      <a:r>
                        <a:rPr lang="pt-BR" sz="1100">
                          <a:latin typeface="Roboto"/>
                          <a:ea typeface="Roboto"/>
                          <a:cs typeface="Roboto"/>
                          <a:sym typeface="Roboto"/>
                        </a:rPr>
                        <a:t>The session was well planned and led</a:t>
                      </a:r>
                      <a:endParaRPr sz="1100">
                        <a:latin typeface="Roboto"/>
                        <a:ea typeface="Roboto"/>
                        <a:cs typeface="Roboto"/>
                        <a:sym typeface="Roboto"/>
                      </a:endParaRPr>
                    </a:p>
                  </a:txBody>
                  <a:tcPr marT="54000" marB="54000" marR="54000" marL="54000" anchor="ctr">
                    <a:solidFill>
                      <a:srgbClr val="CFE2F3"/>
                    </a:solidFill>
                  </a:tcPr>
                </a:tc>
                <a:tc>
                  <a:txBody>
                    <a:bodyPr/>
                    <a:lstStyle/>
                    <a:p>
                      <a:pPr indent="0" lvl="0" marL="0" rtl="0" algn="ctr">
                        <a:spcBef>
                          <a:spcPts val="0"/>
                        </a:spcBef>
                        <a:spcAft>
                          <a:spcPts val="0"/>
                        </a:spcAft>
                        <a:buNone/>
                      </a:pPr>
                      <a:r>
                        <a:rPr lang="pt-BR" sz="1100">
                          <a:latin typeface="Roboto"/>
                          <a:ea typeface="Roboto"/>
                          <a:cs typeface="Roboto"/>
                          <a:sym typeface="Roboto"/>
                        </a:rPr>
                        <a:t>My questions have been solved</a:t>
                      </a:r>
                      <a:endParaRPr sz="1100">
                        <a:latin typeface="Roboto"/>
                        <a:ea typeface="Roboto"/>
                        <a:cs typeface="Roboto"/>
                        <a:sym typeface="Roboto"/>
                      </a:endParaRPr>
                    </a:p>
                  </a:txBody>
                  <a:tcPr marT="54000" marB="54000" marR="54000" marL="54000" anchor="ctr">
                    <a:solidFill>
                      <a:srgbClr val="CFE2F3"/>
                    </a:solidFill>
                  </a:tcPr>
                </a:tc>
                <a:tc>
                  <a:txBody>
                    <a:bodyPr/>
                    <a:lstStyle/>
                    <a:p>
                      <a:pPr indent="0" lvl="0" marL="0" rtl="0" algn="ctr">
                        <a:spcBef>
                          <a:spcPts val="0"/>
                        </a:spcBef>
                        <a:spcAft>
                          <a:spcPts val="0"/>
                        </a:spcAft>
                        <a:buNone/>
                      </a:pPr>
                      <a:r>
                        <a:rPr lang="pt-BR" sz="1100">
                          <a:latin typeface="Roboto"/>
                          <a:ea typeface="Roboto"/>
                          <a:cs typeface="Roboto"/>
                          <a:sym typeface="Roboto"/>
                        </a:rPr>
                        <a:t>I felt comfortable in openly expressing my opinions during the session</a:t>
                      </a:r>
                      <a:endParaRPr sz="1100">
                        <a:latin typeface="Roboto"/>
                        <a:ea typeface="Roboto"/>
                        <a:cs typeface="Roboto"/>
                        <a:sym typeface="Roboto"/>
                      </a:endParaRPr>
                    </a:p>
                  </a:txBody>
                  <a:tcPr marT="54000" marB="54000" marR="54000" marL="54000" anchor="ctr">
                    <a:solidFill>
                      <a:srgbClr val="CFE2F3"/>
                    </a:solidFill>
                  </a:tcPr>
                </a:tc>
              </a:tr>
              <a:tr h="246325">
                <a:tc>
                  <a:txBody>
                    <a:bodyPr/>
                    <a:lstStyle/>
                    <a:p>
                      <a:pPr indent="0" lvl="0" marL="0" rtl="0" algn="ctr">
                        <a:spcBef>
                          <a:spcPts val="0"/>
                        </a:spcBef>
                        <a:spcAft>
                          <a:spcPts val="0"/>
                        </a:spcAft>
                        <a:buNone/>
                      </a:pPr>
                      <a:r>
                        <a:rPr lang="pt-BR" sz="1100">
                          <a:latin typeface="Roboto"/>
                          <a:ea typeface="Roboto"/>
                          <a:cs typeface="Roboto"/>
                          <a:sym typeface="Roboto"/>
                        </a:rPr>
                        <a:t>Average score</a:t>
                      </a:r>
                      <a:endParaRPr sz="1100">
                        <a:latin typeface="Roboto"/>
                        <a:ea typeface="Roboto"/>
                        <a:cs typeface="Roboto"/>
                        <a:sym typeface="Roboto"/>
                      </a:endParaRPr>
                    </a:p>
                  </a:txBody>
                  <a:tcPr marT="91425" marB="91425" marR="91425" marL="91425">
                    <a:solidFill>
                      <a:srgbClr val="CFE2F3"/>
                    </a:solidFill>
                  </a:tcPr>
                </a:tc>
                <a:tc>
                  <a:txBody>
                    <a:bodyPr/>
                    <a:lstStyle/>
                    <a:p>
                      <a:pPr indent="0" lvl="0" marL="0" rtl="0" algn="ctr">
                        <a:spcBef>
                          <a:spcPts val="0"/>
                        </a:spcBef>
                        <a:spcAft>
                          <a:spcPts val="0"/>
                        </a:spcAft>
                        <a:buNone/>
                      </a:pPr>
                      <a:r>
                        <a:rPr lang="pt-BR"/>
                        <a:t>4.6</a:t>
                      </a:r>
                      <a:endParaRPr/>
                    </a:p>
                  </a:txBody>
                  <a:tcPr marT="91425" marB="91425" marR="91425" marL="91425" anchor="ctr"/>
                </a:tc>
                <a:tc>
                  <a:txBody>
                    <a:bodyPr/>
                    <a:lstStyle/>
                    <a:p>
                      <a:pPr indent="0" lvl="0" marL="0" rtl="0" algn="ctr">
                        <a:spcBef>
                          <a:spcPts val="0"/>
                        </a:spcBef>
                        <a:spcAft>
                          <a:spcPts val="0"/>
                        </a:spcAft>
                        <a:buNone/>
                      </a:pPr>
                      <a:r>
                        <a:rPr lang="pt-BR"/>
                        <a:t>4.4</a:t>
                      </a:r>
                      <a:endParaRPr/>
                    </a:p>
                  </a:txBody>
                  <a:tcPr marT="91425" marB="91425" marR="91425" marL="91425" anchor="ctr"/>
                </a:tc>
                <a:tc>
                  <a:txBody>
                    <a:bodyPr/>
                    <a:lstStyle/>
                    <a:p>
                      <a:pPr indent="0" lvl="0" marL="0" rtl="0" algn="ctr">
                        <a:spcBef>
                          <a:spcPts val="0"/>
                        </a:spcBef>
                        <a:spcAft>
                          <a:spcPts val="0"/>
                        </a:spcAft>
                        <a:buNone/>
                      </a:pPr>
                      <a:r>
                        <a:rPr lang="pt-BR"/>
                        <a:t>4.4</a:t>
                      </a:r>
                      <a:endParaRPr/>
                    </a:p>
                  </a:txBody>
                  <a:tcPr marT="91425" marB="91425" marR="91425" marL="91425" anchor="ctr"/>
                </a:tc>
                <a:tc>
                  <a:txBody>
                    <a:bodyPr/>
                    <a:lstStyle/>
                    <a:p>
                      <a:pPr indent="0" lvl="0" marL="0" rtl="0" algn="ctr">
                        <a:spcBef>
                          <a:spcPts val="0"/>
                        </a:spcBef>
                        <a:spcAft>
                          <a:spcPts val="0"/>
                        </a:spcAft>
                        <a:buNone/>
                      </a:pPr>
                      <a:r>
                        <a:rPr lang="pt-BR"/>
                        <a:t>4.6</a:t>
                      </a:r>
                      <a:endParaRPr/>
                    </a:p>
                  </a:txBody>
                  <a:tcPr marT="91425" marB="91425" marR="91425" marL="91425" anchor="ctr"/>
                </a:tc>
                <a:tc>
                  <a:txBody>
                    <a:bodyPr/>
                    <a:lstStyle/>
                    <a:p>
                      <a:pPr indent="0" lvl="0" marL="0" rtl="0" algn="ctr">
                        <a:spcBef>
                          <a:spcPts val="0"/>
                        </a:spcBef>
                        <a:spcAft>
                          <a:spcPts val="0"/>
                        </a:spcAft>
                        <a:buNone/>
                      </a:pPr>
                      <a:r>
                        <a:rPr lang="pt-BR"/>
                        <a:t>4.5</a:t>
                      </a:r>
                      <a:endParaRPr/>
                    </a:p>
                  </a:txBody>
                  <a:tcPr marT="91425" marB="91425" marR="91425" marL="91425" anchor="ctr"/>
                </a:tc>
                <a:tc>
                  <a:txBody>
                    <a:bodyPr/>
                    <a:lstStyle/>
                    <a:p>
                      <a:pPr indent="0" lvl="0" marL="0" rtl="0" algn="ctr">
                        <a:spcBef>
                          <a:spcPts val="0"/>
                        </a:spcBef>
                        <a:spcAft>
                          <a:spcPts val="0"/>
                        </a:spcAft>
                        <a:buNone/>
                      </a:pPr>
                      <a:r>
                        <a:rPr lang="pt-BR"/>
                        <a:t>4.4</a:t>
                      </a:r>
                      <a:endParaRPr/>
                    </a:p>
                  </a:txBody>
                  <a:tcPr marT="91425" marB="91425" marR="91425" marL="91425" anchor="ctr"/>
                </a:tc>
                <a:tc>
                  <a:txBody>
                    <a:bodyPr/>
                    <a:lstStyle/>
                    <a:p>
                      <a:pPr indent="0" lvl="0" marL="0" rtl="0" algn="ctr">
                        <a:spcBef>
                          <a:spcPts val="0"/>
                        </a:spcBef>
                        <a:spcAft>
                          <a:spcPts val="0"/>
                        </a:spcAft>
                        <a:buNone/>
                      </a:pPr>
                      <a:r>
                        <a:rPr lang="pt-BR"/>
                        <a:t>4.4</a:t>
                      </a:r>
                      <a:endParaRPr/>
                    </a:p>
                  </a:txBody>
                  <a:tcPr marT="91425" marB="91425" marR="91425" marL="91425" anchor="ctr"/>
                </a:tc>
              </a:tr>
              <a:tr h="246325">
                <a:tc>
                  <a:txBody>
                    <a:bodyPr/>
                    <a:lstStyle/>
                    <a:p>
                      <a:pPr indent="0" lvl="0" marL="0" rtl="0" algn="ctr">
                        <a:spcBef>
                          <a:spcPts val="0"/>
                        </a:spcBef>
                        <a:spcAft>
                          <a:spcPts val="0"/>
                        </a:spcAft>
                        <a:buNone/>
                      </a:pPr>
                      <a:r>
                        <a:rPr lang="pt-BR" sz="1100">
                          <a:latin typeface="Roboto"/>
                          <a:ea typeface="Roboto"/>
                          <a:cs typeface="Roboto"/>
                          <a:sym typeface="Roboto"/>
                        </a:rPr>
                        <a:t>% of grades </a:t>
                      </a:r>
                      <a:endParaRPr sz="1100">
                        <a:latin typeface="Roboto"/>
                        <a:ea typeface="Roboto"/>
                        <a:cs typeface="Roboto"/>
                        <a:sym typeface="Roboto"/>
                      </a:endParaRPr>
                    </a:p>
                    <a:p>
                      <a:pPr indent="0" lvl="0" marL="0" rtl="0" algn="ctr">
                        <a:spcBef>
                          <a:spcPts val="0"/>
                        </a:spcBef>
                        <a:spcAft>
                          <a:spcPts val="0"/>
                        </a:spcAft>
                        <a:buNone/>
                      </a:pPr>
                      <a:r>
                        <a:rPr lang="pt-BR" sz="1100">
                          <a:latin typeface="Roboto"/>
                          <a:ea typeface="Roboto"/>
                          <a:cs typeface="Roboto"/>
                          <a:sym typeface="Roboto"/>
                        </a:rPr>
                        <a:t>4 or 5: </a:t>
                      </a:r>
                      <a:endParaRPr sz="1100">
                        <a:latin typeface="Roboto"/>
                        <a:ea typeface="Roboto"/>
                        <a:cs typeface="Roboto"/>
                        <a:sym typeface="Roboto"/>
                      </a:endParaRPr>
                    </a:p>
                  </a:txBody>
                  <a:tcPr marT="91425" marB="91425" marR="91425" marL="91425">
                    <a:solidFill>
                      <a:srgbClr val="CFE2F3"/>
                    </a:solidFill>
                  </a:tcPr>
                </a:tc>
                <a:tc>
                  <a:txBody>
                    <a:bodyPr/>
                    <a:lstStyle/>
                    <a:p>
                      <a:pPr indent="0" lvl="0" marL="0" rtl="0" algn="ctr">
                        <a:spcBef>
                          <a:spcPts val="0"/>
                        </a:spcBef>
                        <a:spcAft>
                          <a:spcPts val="0"/>
                        </a:spcAft>
                        <a:buNone/>
                      </a:pPr>
                      <a:r>
                        <a:rPr lang="pt-BR"/>
                        <a:t>90%</a:t>
                      </a:r>
                      <a:endParaRPr/>
                    </a:p>
                  </a:txBody>
                  <a:tcPr marT="91425" marB="91425" marR="91425" marL="91425" anchor="ctr"/>
                </a:tc>
                <a:tc>
                  <a:txBody>
                    <a:bodyPr/>
                    <a:lstStyle/>
                    <a:p>
                      <a:pPr indent="0" lvl="0" marL="0" rtl="0" algn="ctr">
                        <a:spcBef>
                          <a:spcPts val="0"/>
                        </a:spcBef>
                        <a:spcAft>
                          <a:spcPts val="0"/>
                        </a:spcAft>
                        <a:buNone/>
                      </a:pPr>
                      <a:r>
                        <a:rPr lang="pt-BR"/>
                        <a:t>84%</a:t>
                      </a:r>
                      <a:endParaRPr/>
                    </a:p>
                  </a:txBody>
                  <a:tcPr marT="91425" marB="91425" marR="91425" marL="91425" anchor="ctr"/>
                </a:tc>
                <a:tc>
                  <a:txBody>
                    <a:bodyPr/>
                    <a:lstStyle/>
                    <a:p>
                      <a:pPr indent="0" lvl="0" marL="0" rtl="0" algn="ctr">
                        <a:spcBef>
                          <a:spcPts val="0"/>
                        </a:spcBef>
                        <a:spcAft>
                          <a:spcPts val="0"/>
                        </a:spcAft>
                        <a:buNone/>
                      </a:pPr>
                      <a:r>
                        <a:rPr lang="pt-BR"/>
                        <a:t>84%</a:t>
                      </a:r>
                      <a:endParaRPr/>
                    </a:p>
                  </a:txBody>
                  <a:tcPr marT="91425" marB="91425" marR="91425" marL="91425" anchor="ctr"/>
                </a:tc>
                <a:tc>
                  <a:txBody>
                    <a:bodyPr/>
                    <a:lstStyle/>
                    <a:p>
                      <a:pPr indent="0" lvl="0" marL="0" rtl="0" algn="ctr">
                        <a:spcBef>
                          <a:spcPts val="0"/>
                        </a:spcBef>
                        <a:spcAft>
                          <a:spcPts val="0"/>
                        </a:spcAft>
                        <a:buNone/>
                      </a:pPr>
                      <a:r>
                        <a:rPr lang="pt-BR"/>
                        <a:t>95%</a:t>
                      </a:r>
                      <a:endParaRPr/>
                    </a:p>
                  </a:txBody>
                  <a:tcPr marT="91425" marB="91425" marR="91425" marL="91425" anchor="ctr"/>
                </a:tc>
                <a:tc>
                  <a:txBody>
                    <a:bodyPr/>
                    <a:lstStyle/>
                    <a:p>
                      <a:pPr indent="0" lvl="0" marL="0" rtl="0" algn="ctr">
                        <a:spcBef>
                          <a:spcPts val="0"/>
                        </a:spcBef>
                        <a:spcAft>
                          <a:spcPts val="0"/>
                        </a:spcAft>
                        <a:buNone/>
                      </a:pPr>
                      <a:r>
                        <a:rPr lang="pt-BR"/>
                        <a:t>85%</a:t>
                      </a:r>
                      <a:endParaRPr/>
                    </a:p>
                  </a:txBody>
                  <a:tcPr marT="91425" marB="91425" marR="91425" marL="91425" anchor="ctr"/>
                </a:tc>
                <a:tc>
                  <a:txBody>
                    <a:bodyPr/>
                    <a:lstStyle/>
                    <a:p>
                      <a:pPr indent="0" lvl="0" marL="0" rtl="0" algn="ctr">
                        <a:spcBef>
                          <a:spcPts val="0"/>
                        </a:spcBef>
                        <a:spcAft>
                          <a:spcPts val="0"/>
                        </a:spcAft>
                        <a:buNone/>
                      </a:pPr>
                      <a:r>
                        <a:rPr lang="pt-BR"/>
                        <a:t>90%</a:t>
                      </a:r>
                      <a:endParaRPr/>
                    </a:p>
                  </a:txBody>
                  <a:tcPr marT="91425" marB="91425" marR="91425" marL="91425" anchor="ctr"/>
                </a:tc>
                <a:tc>
                  <a:txBody>
                    <a:bodyPr/>
                    <a:lstStyle/>
                    <a:p>
                      <a:pPr indent="0" lvl="0" marL="0" rtl="0" algn="ctr">
                        <a:spcBef>
                          <a:spcPts val="0"/>
                        </a:spcBef>
                        <a:spcAft>
                          <a:spcPts val="0"/>
                        </a:spcAft>
                        <a:buNone/>
                      </a:pPr>
                      <a:r>
                        <a:rPr lang="pt-BR"/>
                        <a:t>84%</a:t>
                      </a:r>
                      <a:endParaRPr/>
                    </a:p>
                  </a:txBody>
                  <a:tcPr marT="91425" marB="91425" marR="91425" marL="91425" anchor="ctr"/>
                </a:tc>
              </a:tr>
            </a:tbl>
          </a:graphicData>
        </a:graphic>
      </p:graphicFrame>
      <p:sp>
        <p:nvSpPr>
          <p:cNvPr id="566" name="Google Shape;566;p52"/>
          <p:cNvSpPr txBox="1"/>
          <p:nvPr/>
        </p:nvSpPr>
        <p:spPr>
          <a:xfrm>
            <a:off x="93600" y="76850"/>
            <a:ext cx="74523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pt-BR">
                <a:solidFill>
                  <a:srgbClr val="595959"/>
                </a:solidFill>
                <a:latin typeface="Roboto"/>
                <a:ea typeface="Roboto"/>
                <a:cs typeface="Roboto"/>
                <a:sym typeface="Roboto"/>
              </a:rPr>
              <a:t>COP#6: RESULTS OF SATISFACTION </a:t>
            </a:r>
            <a:r>
              <a:rPr b="1" lang="pt-BR">
                <a:solidFill>
                  <a:srgbClr val="595959"/>
                </a:solidFill>
                <a:latin typeface="Roboto"/>
                <a:ea typeface="Roboto"/>
                <a:cs typeface="Roboto"/>
                <a:sym typeface="Roboto"/>
              </a:rPr>
              <a:t>SURVEY</a:t>
            </a:r>
            <a:endParaRPr>
              <a:solidFill>
                <a:srgbClr val="EA4E33"/>
              </a:solidFill>
              <a:latin typeface="Roboto"/>
              <a:ea typeface="Roboto"/>
              <a:cs typeface="Roboto"/>
              <a:sym typeface="Roboto"/>
            </a:endParaRPr>
          </a:p>
        </p:txBody>
      </p:sp>
      <p:cxnSp>
        <p:nvCxnSpPr>
          <p:cNvPr id="567" name="Google Shape;567;p52"/>
          <p:cNvCxnSpPr/>
          <p:nvPr/>
        </p:nvCxnSpPr>
        <p:spPr>
          <a:xfrm flipH="1" rot="10800000">
            <a:off x="4800" y="541175"/>
            <a:ext cx="2174700" cy="2400"/>
          </a:xfrm>
          <a:prstGeom prst="straightConnector1">
            <a:avLst/>
          </a:prstGeom>
          <a:noFill/>
          <a:ln cap="flat" cmpd="sng" w="9525">
            <a:solidFill>
              <a:srgbClr val="934279"/>
            </a:solidFill>
            <a:prstDash val="solid"/>
            <a:round/>
            <a:headEnd len="med" w="med" type="none"/>
            <a:tailEnd len="med" w="med" type="none"/>
          </a:ln>
        </p:spPr>
      </p:cxn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1" name="Shape 571"/>
        <p:cNvGrpSpPr/>
        <p:nvPr/>
      </p:nvGrpSpPr>
      <p:grpSpPr>
        <a:xfrm>
          <a:off x="0" y="0"/>
          <a:ext cx="0" cy="0"/>
          <a:chOff x="0" y="0"/>
          <a:chExt cx="0" cy="0"/>
        </a:xfrm>
      </p:grpSpPr>
      <p:graphicFrame>
        <p:nvGraphicFramePr>
          <p:cNvPr id="572" name="Google Shape;572;p53"/>
          <p:cNvGraphicFramePr/>
          <p:nvPr/>
        </p:nvGraphicFramePr>
        <p:xfrm>
          <a:off x="376088" y="723465"/>
          <a:ext cx="3000000" cy="3000000"/>
        </p:xfrm>
        <a:graphic>
          <a:graphicData uri="http://schemas.openxmlformats.org/drawingml/2006/table">
            <a:tbl>
              <a:tblPr>
                <a:noFill/>
                <a:tableStyleId>{45C62A4D-8AD1-4F66-BA45-2ACA5D0DFA09}</a:tableStyleId>
              </a:tblPr>
              <a:tblGrid>
                <a:gridCol w="4205400"/>
                <a:gridCol w="4186400"/>
              </a:tblGrid>
              <a:tr h="272625">
                <a:tc>
                  <a:txBody>
                    <a:bodyPr/>
                    <a:lstStyle/>
                    <a:p>
                      <a:pPr indent="0" lvl="0" marL="0" rtl="0" algn="ctr">
                        <a:spcBef>
                          <a:spcPts val="0"/>
                        </a:spcBef>
                        <a:spcAft>
                          <a:spcPts val="0"/>
                        </a:spcAft>
                        <a:buNone/>
                      </a:pPr>
                      <a:r>
                        <a:rPr b="1" lang="pt-BR" sz="1100">
                          <a:latin typeface="Roboto"/>
                          <a:ea typeface="Roboto"/>
                          <a:cs typeface="Roboto"/>
                          <a:sym typeface="Roboto"/>
                        </a:rPr>
                        <a:t>Comments</a:t>
                      </a:r>
                      <a:endParaRPr b="1" sz="1100">
                        <a:latin typeface="Roboto"/>
                        <a:ea typeface="Roboto"/>
                        <a:cs typeface="Roboto"/>
                        <a:sym typeface="Roboto"/>
                      </a:endParaRPr>
                    </a:p>
                  </a:txBody>
                  <a:tcPr marT="54000" marB="54000" marR="54000" marL="54000" anchor="ctr">
                    <a:solidFill>
                      <a:srgbClr val="CFE2F3"/>
                    </a:solidFill>
                  </a:tcPr>
                </a:tc>
                <a:tc>
                  <a:txBody>
                    <a:bodyPr/>
                    <a:lstStyle/>
                    <a:p>
                      <a:pPr indent="0" lvl="0" marL="0" rtl="0" algn="ctr">
                        <a:spcBef>
                          <a:spcPts val="0"/>
                        </a:spcBef>
                        <a:spcAft>
                          <a:spcPts val="0"/>
                        </a:spcAft>
                        <a:buNone/>
                      </a:pPr>
                      <a:r>
                        <a:rPr b="1" lang="pt-BR" sz="1100">
                          <a:latin typeface="Roboto"/>
                          <a:ea typeface="Roboto"/>
                          <a:cs typeface="Roboto"/>
                          <a:sym typeface="Roboto"/>
                        </a:rPr>
                        <a:t>Suggestions </a:t>
                      </a:r>
                      <a:endParaRPr b="1" sz="1100">
                        <a:latin typeface="Roboto"/>
                        <a:ea typeface="Roboto"/>
                        <a:cs typeface="Roboto"/>
                        <a:sym typeface="Roboto"/>
                      </a:endParaRPr>
                    </a:p>
                  </a:txBody>
                  <a:tcPr marT="54000" marB="54000" marR="54000" marL="54000" anchor="ctr">
                    <a:solidFill>
                      <a:srgbClr val="CFE2F3"/>
                    </a:solidFill>
                  </a:tcPr>
                </a:tc>
              </a:tr>
              <a:tr h="3780225">
                <a:tc>
                  <a:txBody>
                    <a:bodyPr/>
                    <a:lstStyle/>
                    <a:p>
                      <a:pPr indent="0" lvl="0" marL="0" rtl="0" algn="l">
                        <a:spcBef>
                          <a:spcPts val="0"/>
                        </a:spcBef>
                        <a:spcAft>
                          <a:spcPts val="0"/>
                        </a:spcAft>
                        <a:buNone/>
                      </a:pPr>
                      <a:r>
                        <a:rPr i="1" lang="pt-BR" sz="1000">
                          <a:latin typeface="Roboto"/>
                          <a:ea typeface="Roboto"/>
                          <a:cs typeface="Roboto"/>
                          <a:sym typeface="Roboto"/>
                        </a:rPr>
                        <a:t>"It was a nice exchange of comments and ideas during the session"</a:t>
                      </a:r>
                      <a:endParaRPr i="1" sz="1000">
                        <a:latin typeface="Roboto"/>
                        <a:ea typeface="Roboto"/>
                        <a:cs typeface="Roboto"/>
                        <a:sym typeface="Roboto"/>
                      </a:endParaRPr>
                    </a:p>
                    <a:p>
                      <a:pPr indent="0" lvl="0" marL="0" rtl="0" algn="l">
                        <a:spcBef>
                          <a:spcPts val="0"/>
                        </a:spcBef>
                        <a:spcAft>
                          <a:spcPts val="0"/>
                        </a:spcAft>
                        <a:buNone/>
                      </a:pPr>
                      <a:r>
                        <a:t/>
                      </a:r>
                      <a:endParaRPr i="1" sz="1000">
                        <a:latin typeface="Roboto"/>
                        <a:ea typeface="Roboto"/>
                        <a:cs typeface="Roboto"/>
                        <a:sym typeface="Roboto"/>
                      </a:endParaRPr>
                    </a:p>
                    <a:p>
                      <a:pPr indent="0" lvl="0" marL="0" rtl="0" algn="l">
                        <a:spcBef>
                          <a:spcPts val="0"/>
                        </a:spcBef>
                        <a:spcAft>
                          <a:spcPts val="0"/>
                        </a:spcAft>
                        <a:buNone/>
                      </a:pPr>
                      <a:r>
                        <a:rPr i="1" lang="pt-BR" sz="1000">
                          <a:latin typeface="Roboto"/>
                          <a:ea typeface="Roboto"/>
                          <a:cs typeface="Roboto"/>
                          <a:sym typeface="Roboto"/>
                        </a:rPr>
                        <a:t>"This is one of the most interactive program i have ever participated. "</a:t>
                      </a:r>
                      <a:endParaRPr i="1" sz="1000">
                        <a:latin typeface="Roboto"/>
                        <a:ea typeface="Roboto"/>
                        <a:cs typeface="Roboto"/>
                        <a:sym typeface="Roboto"/>
                      </a:endParaRPr>
                    </a:p>
                    <a:p>
                      <a:pPr indent="0" lvl="0" marL="0" rtl="0" algn="l">
                        <a:spcBef>
                          <a:spcPts val="0"/>
                        </a:spcBef>
                        <a:spcAft>
                          <a:spcPts val="0"/>
                        </a:spcAft>
                        <a:buNone/>
                      </a:pPr>
                      <a:r>
                        <a:t/>
                      </a:r>
                      <a:endParaRPr i="1" sz="1000">
                        <a:latin typeface="Roboto"/>
                        <a:ea typeface="Roboto"/>
                        <a:cs typeface="Roboto"/>
                        <a:sym typeface="Roboto"/>
                      </a:endParaRPr>
                    </a:p>
                    <a:p>
                      <a:pPr indent="0" lvl="0" marL="0" rtl="0" algn="l">
                        <a:spcBef>
                          <a:spcPts val="0"/>
                        </a:spcBef>
                        <a:spcAft>
                          <a:spcPts val="0"/>
                        </a:spcAft>
                        <a:buNone/>
                      </a:pPr>
                      <a:r>
                        <a:rPr i="1" lang="pt-BR" sz="1000">
                          <a:latin typeface="Roboto"/>
                          <a:ea typeface="Roboto"/>
                          <a:cs typeface="Roboto"/>
                          <a:sym typeface="Roboto"/>
                        </a:rPr>
                        <a:t>"This has been an amazing experience though i had challenges with network. The surprises were well thought out and i have enjoyed them. This COP#6 was a culmination and expression of very intense engagement for the last six months with memorable experiences. I do not have the words to express my gratitude to the partners, facilitators and the fellows for this amazing experience. "</a:t>
                      </a:r>
                      <a:endParaRPr i="1" sz="1000">
                        <a:latin typeface="Roboto"/>
                        <a:ea typeface="Roboto"/>
                        <a:cs typeface="Roboto"/>
                        <a:sym typeface="Roboto"/>
                      </a:endParaRPr>
                    </a:p>
                    <a:p>
                      <a:pPr indent="0" lvl="0" marL="0" rtl="0" algn="l">
                        <a:spcBef>
                          <a:spcPts val="0"/>
                        </a:spcBef>
                        <a:spcAft>
                          <a:spcPts val="0"/>
                        </a:spcAft>
                        <a:buNone/>
                      </a:pPr>
                      <a:r>
                        <a:t/>
                      </a:r>
                      <a:endParaRPr i="1" sz="1000">
                        <a:latin typeface="Roboto"/>
                        <a:ea typeface="Roboto"/>
                        <a:cs typeface="Roboto"/>
                        <a:sym typeface="Roboto"/>
                      </a:endParaRPr>
                    </a:p>
                    <a:p>
                      <a:pPr indent="0" lvl="0" marL="0" rtl="0" algn="l">
                        <a:spcBef>
                          <a:spcPts val="0"/>
                        </a:spcBef>
                        <a:spcAft>
                          <a:spcPts val="0"/>
                        </a:spcAft>
                        <a:buNone/>
                      </a:pPr>
                      <a:r>
                        <a:rPr i="1" lang="pt-BR" sz="1000">
                          <a:latin typeface="Roboto"/>
                          <a:ea typeface="Roboto"/>
                          <a:cs typeface="Roboto"/>
                          <a:sym typeface="Roboto"/>
                        </a:rPr>
                        <a:t>"It was my 1st session in which i enjoyed music and most important i saw that how my fellows learned from each other from Sobral Journey "</a:t>
                      </a:r>
                      <a:endParaRPr i="1" sz="1000">
                        <a:latin typeface="Roboto"/>
                        <a:ea typeface="Roboto"/>
                        <a:cs typeface="Roboto"/>
                        <a:sym typeface="Roboto"/>
                      </a:endParaRPr>
                    </a:p>
                    <a:p>
                      <a:pPr indent="0" lvl="0" marL="0" rtl="0" algn="l">
                        <a:spcBef>
                          <a:spcPts val="0"/>
                        </a:spcBef>
                        <a:spcAft>
                          <a:spcPts val="0"/>
                        </a:spcAft>
                        <a:buNone/>
                      </a:pPr>
                      <a:r>
                        <a:t/>
                      </a:r>
                      <a:endParaRPr i="1" sz="1000">
                        <a:latin typeface="Roboto"/>
                        <a:ea typeface="Roboto"/>
                        <a:cs typeface="Roboto"/>
                        <a:sym typeface="Roboto"/>
                      </a:endParaRPr>
                    </a:p>
                    <a:p>
                      <a:pPr indent="0" lvl="0" marL="0" rtl="0" algn="l">
                        <a:spcBef>
                          <a:spcPts val="0"/>
                        </a:spcBef>
                        <a:spcAft>
                          <a:spcPts val="0"/>
                        </a:spcAft>
                        <a:buNone/>
                      </a:pPr>
                      <a:r>
                        <a:rPr i="1" lang="pt-BR" sz="1000">
                          <a:latin typeface="Roboto"/>
                          <a:ea typeface="Roboto"/>
                          <a:cs typeface="Roboto"/>
                          <a:sym typeface="Roboto"/>
                        </a:rPr>
                        <a:t>"I was despairing because we haven't completed what we started. Today I am full of hope because the end of the programme is not the end of the coalition. I am more committed than before to make the coalition work and to ensure that all children in Kirinyaga are learning. Thank you for opening a world that I didn't know"</a:t>
                      </a:r>
                      <a:endParaRPr i="1" sz="1000">
                        <a:latin typeface="Roboto"/>
                        <a:ea typeface="Roboto"/>
                        <a:cs typeface="Roboto"/>
                        <a:sym typeface="Roboto"/>
                      </a:endParaRPr>
                    </a:p>
                    <a:p>
                      <a:pPr indent="0" lvl="0" marL="0" rtl="0" algn="l">
                        <a:spcBef>
                          <a:spcPts val="0"/>
                        </a:spcBef>
                        <a:spcAft>
                          <a:spcPts val="0"/>
                        </a:spcAft>
                        <a:buNone/>
                      </a:pPr>
                      <a:r>
                        <a:t/>
                      </a:r>
                      <a:endParaRPr i="1" sz="1000">
                        <a:latin typeface="Roboto"/>
                        <a:ea typeface="Roboto"/>
                        <a:cs typeface="Roboto"/>
                        <a:sym typeface="Roboto"/>
                      </a:endParaRPr>
                    </a:p>
                    <a:p>
                      <a:pPr indent="0" lvl="0" marL="0" rtl="0" algn="l">
                        <a:spcBef>
                          <a:spcPts val="0"/>
                        </a:spcBef>
                        <a:spcAft>
                          <a:spcPts val="0"/>
                        </a:spcAft>
                        <a:buNone/>
                      </a:pPr>
                      <a:r>
                        <a:rPr i="1" lang="pt-BR" sz="1000">
                          <a:latin typeface="Roboto"/>
                          <a:ea typeface="Roboto"/>
                          <a:cs typeface="Roboto"/>
                          <a:sym typeface="Roboto"/>
                        </a:rPr>
                        <a:t>"What an inspiring encounter I have had all this while! Thank you for the opportunity!"</a:t>
                      </a:r>
                      <a:endParaRPr i="1" sz="1000">
                        <a:latin typeface="Roboto"/>
                        <a:ea typeface="Roboto"/>
                        <a:cs typeface="Roboto"/>
                        <a:sym typeface="Roboto"/>
                      </a:endParaRPr>
                    </a:p>
                    <a:p>
                      <a:pPr indent="0" lvl="0" marL="0" rtl="0" algn="l">
                        <a:spcBef>
                          <a:spcPts val="0"/>
                        </a:spcBef>
                        <a:spcAft>
                          <a:spcPts val="0"/>
                        </a:spcAft>
                        <a:buClr>
                          <a:schemeClr val="dk1"/>
                        </a:buClr>
                        <a:buSzPts val="1100"/>
                        <a:buFont typeface="Arial"/>
                        <a:buNone/>
                      </a:pPr>
                      <a:r>
                        <a:t/>
                      </a:r>
                      <a:endParaRPr i="1" sz="1000">
                        <a:latin typeface="Roboto"/>
                        <a:ea typeface="Roboto"/>
                        <a:cs typeface="Roboto"/>
                        <a:sym typeface="Roboto"/>
                      </a:endParaRPr>
                    </a:p>
                    <a:p>
                      <a:pPr indent="0" lvl="0" marL="0" rtl="0" algn="l">
                        <a:spcBef>
                          <a:spcPts val="0"/>
                        </a:spcBef>
                        <a:spcAft>
                          <a:spcPts val="0"/>
                        </a:spcAft>
                        <a:buClr>
                          <a:schemeClr val="dk1"/>
                        </a:buClr>
                        <a:buSzPts val="1100"/>
                        <a:buFont typeface="Arial"/>
                        <a:buNone/>
                      </a:pPr>
                      <a:r>
                        <a:rPr i="1" lang="pt-BR" sz="1000">
                          <a:latin typeface="Roboto"/>
                          <a:ea typeface="Roboto"/>
                          <a:cs typeface="Roboto"/>
                          <a:sym typeface="Roboto"/>
                        </a:rPr>
                        <a:t>"The learning from Sobral will guide in sustaining education reforms.. "</a:t>
                      </a:r>
                      <a:endParaRPr i="1" sz="1000">
                        <a:latin typeface="Roboto"/>
                        <a:ea typeface="Roboto"/>
                        <a:cs typeface="Roboto"/>
                        <a:sym typeface="Roboto"/>
                      </a:endParaRPr>
                    </a:p>
                    <a:p>
                      <a:pPr indent="0" lvl="0" marL="0" rtl="0" algn="l">
                        <a:spcBef>
                          <a:spcPts val="0"/>
                        </a:spcBef>
                        <a:spcAft>
                          <a:spcPts val="0"/>
                        </a:spcAft>
                        <a:buNone/>
                      </a:pPr>
                      <a:r>
                        <a:t/>
                      </a:r>
                      <a:endParaRPr i="1" sz="1100">
                        <a:latin typeface="Roboto"/>
                        <a:ea typeface="Roboto"/>
                        <a:cs typeface="Roboto"/>
                        <a:sym typeface="Roboto"/>
                      </a:endParaRPr>
                    </a:p>
                  </a:txBody>
                  <a:tcPr marT="91425" marB="91425" marR="91425" marL="91425"/>
                </a:tc>
                <a:tc>
                  <a:txBody>
                    <a:bodyPr/>
                    <a:lstStyle/>
                    <a:p>
                      <a:pPr indent="0" lvl="0" marL="0" rtl="0" algn="l">
                        <a:spcBef>
                          <a:spcPts val="0"/>
                        </a:spcBef>
                        <a:spcAft>
                          <a:spcPts val="0"/>
                        </a:spcAft>
                        <a:buClr>
                          <a:schemeClr val="dk1"/>
                        </a:buClr>
                        <a:buSzPts val="1100"/>
                        <a:buFont typeface="Arial"/>
                        <a:buNone/>
                      </a:pPr>
                      <a:r>
                        <a:rPr i="1" lang="pt-BR" sz="1000">
                          <a:solidFill>
                            <a:schemeClr val="dk1"/>
                          </a:solidFill>
                          <a:latin typeface="Roboto"/>
                          <a:ea typeface="Roboto"/>
                          <a:cs typeface="Roboto"/>
                          <a:sym typeface="Roboto"/>
                        </a:rPr>
                        <a:t>"Interactions at individual level be continued in coming days. Experiences and contexts of all countries are different but people's aspirations are common to grow , to learn , to read , to write , to express for which the only way is quality schooling."</a:t>
                      </a:r>
                      <a:endParaRPr i="1" sz="1000">
                        <a:solidFill>
                          <a:schemeClr val="dk1"/>
                        </a:solidFill>
                        <a:latin typeface="Roboto"/>
                        <a:ea typeface="Roboto"/>
                        <a:cs typeface="Roboto"/>
                        <a:sym typeface="Roboto"/>
                      </a:endParaRPr>
                    </a:p>
                    <a:p>
                      <a:pPr indent="0" lvl="0" marL="0" rtl="0" algn="l">
                        <a:spcBef>
                          <a:spcPts val="0"/>
                        </a:spcBef>
                        <a:spcAft>
                          <a:spcPts val="0"/>
                        </a:spcAft>
                        <a:buClr>
                          <a:schemeClr val="dk1"/>
                        </a:buClr>
                        <a:buSzPts val="1100"/>
                        <a:buFont typeface="Arial"/>
                        <a:buNone/>
                      </a:pPr>
                      <a:r>
                        <a:t/>
                      </a:r>
                      <a:endParaRPr i="1" sz="1000">
                        <a:solidFill>
                          <a:schemeClr val="dk1"/>
                        </a:solidFill>
                        <a:latin typeface="Roboto"/>
                        <a:ea typeface="Roboto"/>
                        <a:cs typeface="Roboto"/>
                        <a:sym typeface="Roboto"/>
                      </a:endParaRPr>
                    </a:p>
                    <a:p>
                      <a:pPr indent="0" lvl="0" marL="0" rtl="0" algn="l">
                        <a:spcBef>
                          <a:spcPts val="0"/>
                        </a:spcBef>
                        <a:spcAft>
                          <a:spcPts val="0"/>
                        </a:spcAft>
                        <a:buClr>
                          <a:schemeClr val="dk1"/>
                        </a:buClr>
                        <a:buSzPts val="1100"/>
                        <a:buFont typeface="Arial"/>
                        <a:buNone/>
                      </a:pPr>
                      <a:r>
                        <a:rPr i="1" lang="pt-BR" sz="1000">
                          <a:solidFill>
                            <a:schemeClr val="dk1"/>
                          </a:solidFill>
                          <a:latin typeface="Roboto"/>
                          <a:ea typeface="Roboto"/>
                          <a:cs typeface="Roboto"/>
                          <a:sym typeface="Roboto"/>
                        </a:rPr>
                        <a:t>"1. The session was magical especially the surprises were outstanding and curated with so much thought and love . We remain in a high gear learning mode no doubt and committed to System Transformation for Foundational Learning - inspired by Sobral as a brilliant space that showcased what a learning journey is all about and with so much respect. 2. The request is that a six or seven month engagement in such a Powerful Fellowship is too short- as the first cohort it does not do justice to the huge efforts of LEMANN Foundation and its amazing team leaders and coaches. Kudos to you and it is vital that the What Works Hub reconsider the duration.. and enables us to continue at least until September 2023 3. We thank our coaches, mentors and facilitator who were so brilliant and committed - you enabled us to embark on a journey of bonds for a purpose and we shall continue to multiply and reinvent ourselves until we achieve our collective mission All Children Learning up to Grade 3 in Pakistan .. starting small and gaining ground Inshallah"</a:t>
                      </a:r>
                      <a:endParaRPr i="1" sz="1000">
                        <a:solidFill>
                          <a:schemeClr val="dk1"/>
                        </a:solidFill>
                        <a:latin typeface="Roboto"/>
                        <a:ea typeface="Roboto"/>
                        <a:cs typeface="Roboto"/>
                        <a:sym typeface="Roboto"/>
                      </a:endParaRPr>
                    </a:p>
                    <a:p>
                      <a:pPr indent="0" lvl="0" marL="0" rtl="0" algn="l">
                        <a:spcBef>
                          <a:spcPts val="0"/>
                        </a:spcBef>
                        <a:spcAft>
                          <a:spcPts val="0"/>
                        </a:spcAft>
                        <a:buClr>
                          <a:schemeClr val="dk1"/>
                        </a:buClr>
                        <a:buSzPts val="1100"/>
                        <a:buFont typeface="Arial"/>
                        <a:buNone/>
                      </a:pPr>
                      <a:r>
                        <a:t/>
                      </a:r>
                      <a:endParaRPr i="1" sz="1000">
                        <a:solidFill>
                          <a:schemeClr val="dk1"/>
                        </a:solidFill>
                        <a:latin typeface="Roboto"/>
                        <a:ea typeface="Roboto"/>
                        <a:cs typeface="Roboto"/>
                        <a:sym typeface="Roboto"/>
                      </a:endParaRPr>
                    </a:p>
                    <a:p>
                      <a:pPr indent="0" lvl="0" marL="0" rtl="0" algn="l">
                        <a:spcBef>
                          <a:spcPts val="0"/>
                        </a:spcBef>
                        <a:spcAft>
                          <a:spcPts val="0"/>
                        </a:spcAft>
                        <a:buClr>
                          <a:schemeClr val="dk1"/>
                        </a:buClr>
                        <a:buSzPts val="1100"/>
                        <a:buFont typeface="Arial"/>
                        <a:buNone/>
                      </a:pPr>
                      <a:r>
                        <a:rPr i="1" lang="pt-BR" sz="1000">
                          <a:solidFill>
                            <a:schemeClr val="dk1"/>
                          </a:solidFill>
                          <a:latin typeface="Roboto"/>
                          <a:ea typeface="Roboto"/>
                          <a:cs typeface="Roboto"/>
                          <a:sym typeface="Roboto"/>
                        </a:rPr>
                        <a:t>"There is need for gradual ending of the program say check-in after 3 months,six months then 12 months "</a:t>
                      </a:r>
                      <a:endParaRPr i="1" sz="1000">
                        <a:solidFill>
                          <a:schemeClr val="dk1"/>
                        </a:solidFill>
                        <a:latin typeface="Roboto"/>
                        <a:ea typeface="Roboto"/>
                        <a:cs typeface="Roboto"/>
                        <a:sym typeface="Roboto"/>
                      </a:endParaRPr>
                    </a:p>
                  </a:txBody>
                  <a:tcPr marT="91425" marB="91425" marR="91425" marL="91425"/>
                </a:tc>
              </a:tr>
            </a:tbl>
          </a:graphicData>
        </a:graphic>
      </p:graphicFrame>
      <p:sp>
        <p:nvSpPr>
          <p:cNvPr id="573" name="Google Shape;573;p53"/>
          <p:cNvSpPr txBox="1"/>
          <p:nvPr/>
        </p:nvSpPr>
        <p:spPr>
          <a:xfrm>
            <a:off x="93600" y="76850"/>
            <a:ext cx="74523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pt-BR">
                <a:solidFill>
                  <a:srgbClr val="595959"/>
                </a:solidFill>
                <a:latin typeface="Roboto"/>
                <a:ea typeface="Roboto"/>
                <a:cs typeface="Roboto"/>
                <a:sym typeface="Roboto"/>
              </a:rPr>
              <a:t>COP#6: RESULTS OF SATISFACTION SURVEY</a:t>
            </a:r>
            <a:endParaRPr>
              <a:solidFill>
                <a:srgbClr val="EA4E33"/>
              </a:solidFill>
              <a:latin typeface="Roboto"/>
              <a:ea typeface="Roboto"/>
              <a:cs typeface="Roboto"/>
              <a:sym typeface="Roboto"/>
            </a:endParaRPr>
          </a:p>
        </p:txBody>
      </p:sp>
      <p:cxnSp>
        <p:nvCxnSpPr>
          <p:cNvPr id="574" name="Google Shape;574;p53"/>
          <p:cNvCxnSpPr/>
          <p:nvPr/>
        </p:nvCxnSpPr>
        <p:spPr>
          <a:xfrm flipH="1" rot="10800000">
            <a:off x="4800" y="541175"/>
            <a:ext cx="2174700" cy="2400"/>
          </a:xfrm>
          <a:prstGeom prst="straightConnector1">
            <a:avLst/>
          </a:prstGeom>
          <a:noFill/>
          <a:ln cap="flat" cmpd="sng" w="9525">
            <a:solidFill>
              <a:srgbClr val="934279"/>
            </a:solidFill>
            <a:prstDash val="solid"/>
            <a:round/>
            <a:headEnd len="med" w="med" type="none"/>
            <a:tailEnd len="med" w="med" type="none"/>
          </a:ln>
        </p:spPr>
      </p:cxn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8" name="Shape 98"/>
        <p:cNvGrpSpPr/>
        <p:nvPr/>
      </p:nvGrpSpPr>
      <p:grpSpPr>
        <a:xfrm>
          <a:off x="0" y="0"/>
          <a:ext cx="0" cy="0"/>
          <a:chOff x="0" y="0"/>
          <a:chExt cx="0" cy="0"/>
        </a:xfrm>
      </p:grpSpPr>
      <p:sp>
        <p:nvSpPr>
          <p:cNvPr id="99" name="Google Shape;99;p18"/>
          <p:cNvSpPr/>
          <p:nvPr/>
        </p:nvSpPr>
        <p:spPr>
          <a:xfrm>
            <a:off x="0" y="0"/>
            <a:ext cx="6300900" cy="1003200"/>
          </a:xfrm>
          <a:prstGeom prst="rect">
            <a:avLst/>
          </a:prstGeom>
          <a:solidFill>
            <a:srgbClr val="93427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0" name="Google Shape;100;p18"/>
          <p:cNvSpPr txBox="1"/>
          <p:nvPr/>
        </p:nvSpPr>
        <p:spPr>
          <a:xfrm>
            <a:off x="266225" y="83700"/>
            <a:ext cx="5856600" cy="83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pt-BR" sz="2320">
                <a:solidFill>
                  <a:srgbClr val="FFFFFF"/>
                </a:solidFill>
                <a:latin typeface="Roboto"/>
                <a:ea typeface="Roboto"/>
                <a:cs typeface="Roboto"/>
                <a:sym typeface="Roboto"/>
              </a:rPr>
              <a:t>Looking ahead</a:t>
            </a:r>
            <a:endParaRPr sz="2320">
              <a:solidFill>
                <a:srgbClr val="FFFFFF"/>
              </a:solidFill>
              <a:latin typeface="Roboto"/>
              <a:ea typeface="Roboto"/>
              <a:cs typeface="Roboto"/>
              <a:sym typeface="Roboto"/>
            </a:endParaRPr>
          </a:p>
        </p:txBody>
      </p:sp>
      <p:sp>
        <p:nvSpPr>
          <p:cNvPr id="101" name="Google Shape;101;p18"/>
          <p:cNvSpPr/>
          <p:nvPr/>
        </p:nvSpPr>
        <p:spPr>
          <a:xfrm>
            <a:off x="6300800" y="0"/>
            <a:ext cx="2843100" cy="1003200"/>
          </a:xfrm>
          <a:prstGeom prst="rect">
            <a:avLst/>
          </a:prstGeom>
          <a:solidFill>
            <a:srgbClr val="6B077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02" name="Google Shape;102;p18"/>
          <p:cNvPicPr preferRelativeResize="0"/>
          <p:nvPr/>
        </p:nvPicPr>
        <p:blipFill rotWithShape="1">
          <a:blip r:embed="rId3">
            <a:alphaModFix/>
          </a:blip>
          <a:srcRect b="19673" l="0" r="0" t="35049"/>
          <a:stretch/>
        </p:blipFill>
        <p:spPr>
          <a:xfrm>
            <a:off x="0" y="1003200"/>
            <a:ext cx="9144003" cy="4140298"/>
          </a:xfrm>
          <a:prstGeom prst="rect">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8" name="Shape 578"/>
        <p:cNvGrpSpPr/>
        <p:nvPr/>
      </p:nvGrpSpPr>
      <p:grpSpPr>
        <a:xfrm>
          <a:off x="0" y="0"/>
          <a:ext cx="0" cy="0"/>
          <a:chOff x="0" y="0"/>
          <a:chExt cx="0" cy="0"/>
        </a:xfrm>
      </p:grpSpPr>
      <p:sp>
        <p:nvSpPr>
          <p:cNvPr id="579" name="Google Shape;579;p54"/>
          <p:cNvSpPr/>
          <p:nvPr/>
        </p:nvSpPr>
        <p:spPr>
          <a:xfrm>
            <a:off x="4572000" y="12"/>
            <a:ext cx="4572000" cy="323100"/>
          </a:xfrm>
          <a:prstGeom prst="rect">
            <a:avLst/>
          </a:prstGeom>
          <a:solidFill>
            <a:srgbClr val="6B077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0" name="Google Shape;580;p54"/>
          <p:cNvSpPr/>
          <p:nvPr/>
        </p:nvSpPr>
        <p:spPr>
          <a:xfrm>
            <a:off x="0" y="5"/>
            <a:ext cx="4572000" cy="323100"/>
          </a:xfrm>
          <a:prstGeom prst="rect">
            <a:avLst/>
          </a:prstGeom>
          <a:solidFill>
            <a:srgbClr val="93427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1" name="Google Shape;581;p54"/>
          <p:cNvSpPr txBox="1"/>
          <p:nvPr>
            <p:ph idx="1" type="subTitle"/>
          </p:nvPr>
        </p:nvSpPr>
        <p:spPr>
          <a:xfrm>
            <a:off x="1647438" y="1961038"/>
            <a:ext cx="5849100" cy="589500"/>
          </a:xfrm>
          <a:prstGeom prst="rect">
            <a:avLst/>
          </a:prstGeom>
        </p:spPr>
        <p:txBody>
          <a:bodyPr anchorCtr="0" anchor="ctr" bIns="91425" lIns="91425" spcFirstLastPara="1" rIns="91425" wrap="square" tIns="91425">
            <a:noAutofit/>
          </a:bodyPr>
          <a:lstStyle/>
          <a:p>
            <a:pPr indent="0" lvl="0" marL="0" rtl="0" algn="ctr">
              <a:lnSpc>
                <a:spcPct val="115000"/>
              </a:lnSpc>
              <a:spcBef>
                <a:spcPts val="0"/>
              </a:spcBef>
              <a:spcAft>
                <a:spcPts val="600"/>
              </a:spcAft>
              <a:buNone/>
            </a:pPr>
            <a:r>
              <a:rPr lang="pt-BR" sz="2900">
                <a:solidFill>
                  <a:srgbClr val="000000"/>
                </a:solidFill>
                <a:latin typeface="Roboto"/>
                <a:ea typeface="Roboto"/>
                <a:cs typeface="Roboto"/>
                <a:sym typeface="Roboto"/>
              </a:rPr>
              <a:t>Thank you!</a:t>
            </a:r>
            <a:endParaRPr sz="2700">
              <a:solidFill>
                <a:srgbClr val="666666"/>
              </a:solidFill>
              <a:latin typeface="Roboto"/>
              <a:ea typeface="Roboto"/>
              <a:cs typeface="Roboto"/>
              <a:sym typeface="Roboto"/>
            </a:endParaRPr>
          </a:p>
        </p:txBody>
      </p:sp>
      <p:sp>
        <p:nvSpPr>
          <p:cNvPr id="582" name="Google Shape;582;p54"/>
          <p:cNvSpPr/>
          <p:nvPr/>
        </p:nvSpPr>
        <p:spPr>
          <a:xfrm>
            <a:off x="4572000" y="4804837"/>
            <a:ext cx="4572000" cy="323100"/>
          </a:xfrm>
          <a:prstGeom prst="rect">
            <a:avLst/>
          </a:prstGeom>
          <a:solidFill>
            <a:srgbClr val="6B077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3" name="Google Shape;583;p54"/>
          <p:cNvSpPr/>
          <p:nvPr/>
        </p:nvSpPr>
        <p:spPr>
          <a:xfrm>
            <a:off x="0" y="4804830"/>
            <a:ext cx="4572000" cy="323100"/>
          </a:xfrm>
          <a:prstGeom prst="rect">
            <a:avLst/>
          </a:prstGeom>
          <a:solidFill>
            <a:srgbClr val="93427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584" name="Google Shape;584;p54"/>
          <p:cNvPicPr preferRelativeResize="0"/>
          <p:nvPr/>
        </p:nvPicPr>
        <p:blipFill>
          <a:blip r:embed="rId3">
            <a:alphaModFix/>
          </a:blip>
          <a:stretch>
            <a:fillRect/>
          </a:stretch>
        </p:blipFill>
        <p:spPr>
          <a:xfrm>
            <a:off x="6184375" y="4254800"/>
            <a:ext cx="1650075" cy="412500"/>
          </a:xfrm>
          <a:prstGeom prst="rect">
            <a:avLst/>
          </a:prstGeom>
          <a:noFill/>
          <a:ln>
            <a:noFill/>
          </a:ln>
        </p:spPr>
      </p:pic>
      <p:pic>
        <p:nvPicPr>
          <p:cNvPr id="585" name="Google Shape;585;p54"/>
          <p:cNvPicPr preferRelativeResize="0"/>
          <p:nvPr/>
        </p:nvPicPr>
        <p:blipFill>
          <a:blip r:embed="rId4">
            <a:alphaModFix/>
          </a:blip>
          <a:stretch>
            <a:fillRect/>
          </a:stretch>
        </p:blipFill>
        <p:spPr>
          <a:xfrm>
            <a:off x="7945441" y="4206988"/>
            <a:ext cx="982208" cy="412500"/>
          </a:xfrm>
          <a:prstGeom prst="rect">
            <a:avLst/>
          </a:prstGeom>
          <a:noFill/>
          <a:ln>
            <a:noFill/>
          </a:ln>
        </p:spPr>
      </p:pic>
      <p:pic>
        <p:nvPicPr>
          <p:cNvPr id="586" name="Google Shape;586;p54"/>
          <p:cNvPicPr preferRelativeResize="0"/>
          <p:nvPr/>
        </p:nvPicPr>
        <p:blipFill>
          <a:blip r:embed="rId5">
            <a:alphaModFix/>
          </a:blip>
          <a:stretch>
            <a:fillRect/>
          </a:stretch>
        </p:blipFill>
        <p:spPr>
          <a:xfrm>
            <a:off x="2253626" y="4272773"/>
            <a:ext cx="1130850" cy="350314"/>
          </a:xfrm>
          <a:prstGeom prst="rect">
            <a:avLst/>
          </a:prstGeom>
          <a:noFill/>
          <a:ln>
            <a:noFill/>
          </a:ln>
        </p:spPr>
      </p:pic>
      <p:pic>
        <p:nvPicPr>
          <p:cNvPr id="587" name="Google Shape;587;p54"/>
          <p:cNvPicPr preferRelativeResize="0"/>
          <p:nvPr/>
        </p:nvPicPr>
        <p:blipFill>
          <a:blip r:embed="rId6">
            <a:alphaModFix/>
          </a:blip>
          <a:stretch>
            <a:fillRect/>
          </a:stretch>
        </p:blipFill>
        <p:spPr>
          <a:xfrm>
            <a:off x="4572012" y="4243027"/>
            <a:ext cx="1501365" cy="436050"/>
          </a:xfrm>
          <a:prstGeom prst="rect">
            <a:avLst/>
          </a:prstGeom>
          <a:noFill/>
          <a:ln>
            <a:noFill/>
          </a:ln>
        </p:spPr>
      </p:pic>
      <p:pic>
        <p:nvPicPr>
          <p:cNvPr id="588" name="Google Shape;588;p54"/>
          <p:cNvPicPr preferRelativeResize="0"/>
          <p:nvPr/>
        </p:nvPicPr>
        <p:blipFill>
          <a:blip r:embed="rId7">
            <a:alphaModFix/>
          </a:blip>
          <a:stretch>
            <a:fillRect/>
          </a:stretch>
        </p:blipFill>
        <p:spPr>
          <a:xfrm>
            <a:off x="3586862" y="4188487"/>
            <a:ext cx="874475" cy="518900"/>
          </a:xfrm>
          <a:prstGeom prst="rect">
            <a:avLst/>
          </a:prstGeom>
          <a:noFill/>
          <a:ln>
            <a:noFill/>
          </a:ln>
        </p:spPr>
      </p:pic>
      <p:pic>
        <p:nvPicPr>
          <p:cNvPr id="589" name="Google Shape;589;p54"/>
          <p:cNvPicPr preferRelativeResize="0"/>
          <p:nvPr/>
        </p:nvPicPr>
        <p:blipFill>
          <a:blip r:embed="rId8">
            <a:alphaModFix/>
          </a:blip>
          <a:stretch>
            <a:fillRect/>
          </a:stretch>
        </p:blipFill>
        <p:spPr>
          <a:xfrm>
            <a:off x="966100" y="4299500"/>
            <a:ext cx="1130850" cy="323100"/>
          </a:xfrm>
          <a:prstGeom prst="rect">
            <a:avLst/>
          </a:prstGeom>
          <a:noFill/>
          <a:ln>
            <a:noFill/>
          </a:ln>
        </p:spPr>
      </p:pic>
      <p:pic>
        <p:nvPicPr>
          <p:cNvPr id="590" name="Google Shape;590;p54"/>
          <p:cNvPicPr preferRelativeResize="0"/>
          <p:nvPr/>
        </p:nvPicPr>
        <p:blipFill>
          <a:blip r:embed="rId9">
            <a:alphaModFix/>
          </a:blip>
          <a:stretch>
            <a:fillRect/>
          </a:stretch>
        </p:blipFill>
        <p:spPr>
          <a:xfrm>
            <a:off x="347974" y="4243025"/>
            <a:ext cx="397176" cy="43605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6" name="Shape 106"/>
        <p:cNvGrpSpPr/>
        <p:nvPr/>
      </p:nvGrpSpPr>
      <p:grpSpPr>
        <a:xfrm>
          <a:off x="0" y="0"/>
          <a:ext cx="0" cy="0"/>
          <a:chOff x="0" y="0"/>
          <a:chExt cx="0" cy="0"/>
        </a:xfrm>
      </p:grpSpPr>
      <p:sp>
        <p:nvSpPr>
          <p:cNvPr id="107" name="Google Shape;107;p19"/>
          <p:cNvSpPr txBox="1"/>
          <p:nvPr/>
        </p:nvSpPr>
        <p:spPr>
          <a:xfrm>
            <a:off x="657225" y="1138188"/>
            <a:ext cx="7651500" cy="7959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Clr>
                <a:schemeClr val="dk1"/>
              </a:buClr>
              <a:buSzPts val="1100"/>
              <a:buFont typeface="Arial"/>
              <a:buNone/>
            </a:pPr>
            <a:r>
              <a:rPr lang="pt-BR" sz="1800">
                <a:solidFill>
                  <a:srgbClr val="595959"/>
                </a:solidFill>
                <a:latin typeface="Roboto"/>
                <a:ea typeface="Roboto"/>
                <a:cs typeface="Roboto"/>
                <a:sym typeface="Roboto"/>
              </a:rPr>
              <a:t>The Fellowship Programme is coming to an end, but the </a:t>
            </a:r>
            <a:endParaRPr sz="1800">
              <a:solidFill>
                <a:srgbClr val="595959"/>
              </a:solidFill>
              <a:latin typeface="Roboto"/>
              <a:ea typeface="Roboto"/>
              <a:cs typeface="Roboto"/>
              <a:sym typeface="Roboto"/>
            </a:endParaRPr>
          </a:p>
          <a:p>
            <a:pPr indent="0" lvl="0" marL="0" rtl="0" algn="ctr">
              <a:lnSpc>
                <a:spcPct val="115000"/>
              </a:lnSpc>
              <a:spcBef>
                <a:spcPts val="0"/>
              </a:spcBef>
              <a:spcAft>
                <a:spcPts val="0"/>
              </a:spcAft>
              <a:buClr>
                <a:schemeClr val="dk1"/>
              </a:buClr>
              <a:buSzPts val="1100"/>
              <a:buFont typeface="Arial"/>
              <a:buNone/>
            </a:pPr>
            <a:r>
              <a:rPr b="1" lang="pt-BR" sz="1900">
                <a:solidFill>
                  <a:srgbClr val="A64D79"/>
                </a:solidFill>
                <a:latin typeface="Roboto"/>
                <a:ea typeface="Roboto"/>
                <a:cs typeface="Roboto"/>
                <a:sym typeface="Roboto"/>
              </a:rPr>
              <a:t>South</a:t>
            </a:r>
            <a:r>
              <a:rPr b="1" lang="pt-BR" sz="1900">
                <a:solidFill>
                  <a:srgbClr val="A64D79"/>
                </a:solidFill>
                <a:latin typeface="Roboto"/>
                <a:ea typeface="Roboto"/>
                <a:cs typeface="Roboto"/>
                <a:sym typeface="Roboto"/>
              </a:rPr>
              <a:t>-</a:t>
            </a:r>
            <a:r>
              <a:rPr b="1" lang="pt-BR" sz="1900">
                <a:solidFill>
                  <a:srgbClr val="A64D79"/>
                </a:solidFill>
                <a:latin typeface="Roboto"/>
                <a:ea typeface="Roboto"/>
                <a:cs typeface="Roboto"/>
                <a:sym typeface="Roboto"/>
              </a:rPr>
              <a:t>South work continues</a:t>
            </a:r>
            <a:endParaRPr b="1" sz="1900">
              <a:solidFill>
                <a:srgbClr val="A64D79"/>
              </a:solidFill>
              <a:latin typeface="Roboto"/>
              <a:ea typeface="Roboto"/>
              <a:cs typeface="Roboto"/>
              <a:sym typeface="Roboto"/>
            </a:endParaRPr>
          </a:p>
        </p:txBody>
      </p:sp>
      <p:cxnSp>
        <p:nvCxnSpPr>
          <p:cNvPr id="108" name="Google Shape;108;p19"/>
          <p:cNvCxnSpPr/>
          <p:nvPr/>
        </p:nvCxnSpPr>
        <p:spPr>
          <a:xfrm flipH="1" rot="10800000">
            <a:off x="0" y="575950"/>
            <a:ext cx="2174700" cy="2400"/>
          </a:xfrm>
          <a:prstGeom prst="straightConnector1">
            <a:avLst/>
          </a:prstGeom>
          <a:noFill/>
          <a:ln cap="flat" cmpd="sng" w="9525">
            <a:solidFill>
              <a:srgbClr val="934279"/>
            </a:solidFill>
            <a:prstDash val="solid"/>
            <a:round/>
            <a:headEnd len="med" w="med" type="none"/>
            <a:tailEnd len="med" w="med" type="none"/>
          </a:ln>
        </p:spPr>
      </p:cxnSp>
      <p:sp>
        <p:nvSpPr>
          <p:cNvPr id="109" name="Google Shape;109;p19"/>
          <p:cNvSpPr txBox="1"/>
          <p:nvPr/>
        </p:nvSpPr>
        <p:spPr>
          <a:xfrm>
            <a:off x="120025" y="105675"/>
            <a:ext cx="74523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pt-BR">
                <a:solidFill>
                  <a:srgbClr val="595959"/>
                </a:solidFill>
                <a:latin typeface="Roboto"/>
                <a:ea typeface="Roboto"/>
                <a:cs typeface="Roboto"/>
                <a:sym typeface="Roboto"/>
              </a:rPr>
              <a:t>LOOKING AHEAD </a:t>
            </a:r>
            <a:endParaRPr b="1">
              <a:solidFill>
                <a:srgbClr val="595959"/>
              </a:solidFill>
              <a:latin typeface="Roboto"/>
              <a:ea typeface="Roboto"/>
              <a:cs typeface="Roboto"/>
              <a:sym typeface="Roboto"/>
            </a:endParaRPr>
          </a:p>
        </p:txBody>
      </p:sp>
      <p:sp>
        <p:nvSpPr>
          <p:cNvPr id="110" name="Google Shape;110;p19"/>
          <p:cNvSpPr/>
          <p:nvPr/>
        </p:nvSpPr>
        <p:spPr>
          <a:xfrm>
            <a:off x="940100" y="2478374"/>
            <a:ext cx="2226000" cy="1286100"/>
          </a:xfrm>
          <a:prstGeom prst="rect">
            <a:avLst/>
          </a:prstGeom>
          <a:solidFill>
            <a:srgbClr val="BEE5E9"/>
          </a:solidFill>
          <a:ln>
            <a:noFill/>
          </a:ln>
          <a:effectLst>
            <a:outerShdw blurRad="57150" rotWithShape="0" algn="bl" dir="5400000" dist="19050">
              <a:srgbClr val="000000"/>
            </a:outerShdw>
          </a:effectLst>
        </p:spPr>
        <p:txBody>
          <a:bodyPr anchorCtr="0" anchor="ctr" bIns="36000" lIns="180000" spcFirstLastPara="1" rIns="180000" wrap="square" tIns="36000">
            <a:noAutofit/>
          </a:bodyPr>
          <a:lstStyle/>
          <a:p>
            <a:pPr indent="0" lvl="0" marL="0" marR="0" rtl="0" algn="ctr">
              <a:lnSpc>
                <a:spcPct val="115000"/>
              </a:lnSpc>
              <a:spcBef>
                <a:spcPts val="0"/>
              </a:spcBef>
              <a:spcAft>
                <a:spcPts val="0"/>
              </a:spcAft>
              <a:buNone/>
            </a:pPr>
            <a:r>
              <a:rPr b="1" i="1" lang="pt-BR">
                <a:latin typeface="Roboto"/>
                <a:ea typeface="Roboto"/>
                <a:cs typeface="Roboto"/>
                <a:sym typeface="Roboto"/>
              </a:rPr>
              <a:t>COALITIONS IN PAKISTAN AND KENYA</a:t>
            </a:r>
            <a:r>
              <a:rPr b="1" i="1" lang="pt-BR">
                <a:latin typeface="Roboto"/>
                <a:ea typeface="Roboto"/>
                <a:cs typeface="Roboto"/>
                <a:sym typeface="Roboto"/>
              </a:rPr>
              <a:t> </a:t>
            </a:r>
            <a:endParaRPr sz="1100" u="none" cap="none" strike="noStrike">
              <a:solidFill>
                <a:srgbClr val="000000"/>
              </a:solidFill>
              <a:latin typeface="Roboto"/>
              <a:ea typeface="Roboto"/>
              <a:cs typeface="Roboto"/>
              <a:sym typeface="Roboto"/>
            </a:endParaRPr>
          </a:p>
        </p:txBody>
      </p:sp>
      <p:sp>
        <p:nvSpPr>
          <p:cNvPr id="111" name="Google Shape;111;p19"/>
          <p:cNvSpPr/>
          <p:nvPr/>
        </p:nvSpPr>
        <p:spPr>
          <a:xfrm>
            <a:off x="3459000" y="2478349"/>
            <a:ext cx="2226000" cy="1286100"/>
          </a:xfrm>
          <a:prstGeom prst="rect">
            <a:avLst/>
          </a:prstGeom>
          <a:solidFill>
            <a:srgbClr val="BEE5E9"/>
          </a:solidFill>
          <a:ln>
            <a:noFill/>
          </a:ln>
          <a:effectLst>
            <a:outerShdw blurRad="57150" rotWithShape="0" algn="bl" dir="5400000" dist="19050">
              <a:srgbClr val="000000"/>
            </a:outerShdw>
          </a:effectLst>
        </p:spPr>
        <p:txBody>
          <a:bodyPr anchorCtr="0" anchor="ctr" bIns="36000" lIns="36000" spcFirstLastPara="1" rIns="36000" wrap="square" tIns="36000">
            <a:noAutofit/>
          </a:bodyPr>
          <a:lstStyle/>
          <a:p>
            <a:pPr indent="0" lvl="0" marL="0" marR="0" rtl="0" algn="ctr">
              <a:lnSpc>
                <a:spcPct val="115000"/>
              </a:lnSpc>
              <a:spcBef>
                <a:spcPts val="0"/>
              </a:spcBef>
              <a:spcAft>
                <a:spcPts val="0"/>
              </a:spcAft>
              <a:buNone/>
            </a:pPr>
            <a:r>
              <a:rPr b="1" i="1" lang="pt-BR">
                <a:latin typeface="Roboto"/>
                <a:ea typeface="Roboto"/>
                <a:cs typeface="Roboto"/>
                <a:sym typeface="Roboto"/>
              </a:rPr>
              <a:t>TRANSNATIONAL NETWORK</a:t>
            </a:r>
            <a:endParaRPr sz="1100" u="none" cap="none" strike="noStrike">
              <a:solidFill>
                <a:srgbClr val="000000"/>
              </a:solidFill>
              <a:latin typeface="Roboto"/>
              <a:ea typeface="Roboto"/>
              <a:cs typeface="Roboto"/>
              <a:sym typeface="Roboto"/>
            </a:endParaRPr>
          </a:p>
        </p:txBody>
      </p:sp>
      <p:sp>
        <p:nvSpPr>
          <p:cNvPr id="112" name="Google Shape;112;p19"/>
          <p:cNvSpPr/>
          <p:nvPr/>
        </p:nvSpPr>
        <p:spPr>
          <a:xfrm>
            <a:off x="5977900" y="2478349"/>
            <a:ext cx="2226000" cy="1286100"/>
          </a:xfrm>
          <a:prstGeom prst="rect">
            <a:avLst/>
          </a:prstGeom>
          <a:solidFill>
            <a:srgbClr val="BEE5E9"/>
          </a:solidFill>
          <a:ln>
            <a:noFill/>
          </a:ln>
          <a:effectLst>
            <a:outerShdw blurRad="57150" rotWithShape="0" algn="bl" dir="5400000" dist="19050">
              <a:srgbClr val="000000"/>
            </a:outerShdw>
          </a:effectLst>
        </p:spPr>
        <p:txBody>
          <a:bodyPr anchorCtr="0" anchor="ctr" bIns="36000" lIns="180000" spcFirstLastPara="1" rIns="180000" wrap="square" tIns="36000">
            <a:noAutofit/>
          </a:bodyPr>
          <a:lstStyle/>
          <a:p>
            <a:pPr indent="0" lvl="0" marL="0" marR="0" rtl="0" algn="ctr">
              <a:lnSpc>
                <a:spcPct val="115000"/>
              </a:lnSpc>
              <a:spcBef>
                <a:spcPts val="0"/>
              </a:spcBef>
              <a:spcAft>
                <a:spcPts val="0"/>
              </a:spcAft>
              <a:buNone/>
            </a:pPr>
            <a:r>
              <a:rPr b="1" i="1" lang="pt-BR">
                <a:latin typeface="Roboto"/>
                <a:ea typeface="Roboto"/>
                <a:cs typeface="Roboto"/>
                <a:sym typeface="Roboto"/>
              </a:rPr>
              <a:t>GLOBAL PUBLIC GOODS</a:t>
            </a:r>
            <a:endParaRPr sz="1100" u="none" cap="none" strike="noStrike">
              <a:solidFill>
                <a:srgbClr val="000000"/>
              </a:solidFill>
              <a:latin typeface="Roboto"/>
              <a:ea typeface="Roboto"/>
              <a:cs typeface="Roboto"/>
              <a:sym typeface="Roboto"/>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6" name="Shape 116"/>
        <p:cNvGrpSpPr/>
        <p:nvPr/>
      </p:nvGrpSpPr>
      <p:grpSpPr>
        <a:xfrm>
          <a:off x="0" y="0"/>
          <a:ext cx="0" cy="0"/>
          <a:chOff x="0" y="0"/>
          <a:chExt cx="0" cy="0"/>
        </a:xfrm>
      </p:grpSpPr>
      <p:cxnSp>
        <p:nvCxnSpPr>
          <p:cNvPr id="117" name="Google Shape;117;p20"/>
          <p:cNvCxnSpPr/>
          <p:nvPr/>
        </p:nvCxnSpPr>
        <p:spPr>
          <a:xfrm flipH="1" rot="10800000">
            <a:off x="0" y="575950"/>
            <a:ext cx="2174700" cy="2400"/>
          </a:xfrm>
          <a:prstGeom prst="straightConnector1">
            <a:avLst/>
          </a:prstGeom>
          <a:noFill/>
          <a:ln cap="flat" cmpd="sng" w="9525">
            <a:solidFill>
              <a:srgbClr val="934279"/>
            </a:solidFill>
            <a:prstDash val="solid"/>
            <a:round/>
            <a:headEnd len="med" w="med" type="none"/>
            <a:tailEnd len="med" w="med" type="none"/>
          </a:ln>
        </p:spPr>
      </p:cxnSp>
      <p:sp>
        <p:nvSpPr>
          <p:cNvPr id="118" name="Google Shape;118;p20"/>
          <p:cNvSpPr txBox="1"/>
          <p:nvPr/>
        </p:nvSpPr>
        <p:spPr>
          <a:xfrm>
            <a:off x="120025" y="105675"/>
            <a:ext cx="74523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pt-BR">
                <a:solidFill>
                  <a:srgbClr val="595959"/>
                </a:solidFill>
                <a:latin typeface="Roboto"/>
                <a:ea typeface="Roboto"/>
                <a:cs typeface="Roboto"/>
                <a:sym typeface="Roboto"/>
              </a:rPr>
              <a:t>LOOKING AHEAD </a:t>
            </a:r>
            <a:endParaRPr b="1">
              <a:solidFill>
                <a:srgbClr val="595959"/>
              </a:solidFill>
              <a:latin typeface="Roboto"/>
              <a:ea typeface="Roboto"/>
              <a:cs typeface="Roboto"/>
              <a:sym typeface="Roboto"/>
            </a:endParaRPr>
          </a:p>
        </p:txBody>
      </p:sp>
      <p:sp>
        <p:nvSpPr>
          <p:cNvPr id="119" name="Google Shape;119;p20"/>
          <p:cNvSpPr/>
          <p:nvPr/>
        </p:nvSpPr>
        <p:spPr>
          <a:xfrm>
            <a:off x="940100" y="2478374"/>
            <a:ext cx="2226000" cy="1286100"/>
          </a:xfrm>
          <a:prstGeom prst="rect">
            <a:avLst/>
          </a:prstGeom>
          <a:solidFill>
            <a:srgbClr val="934279"/>
          </a:solidFill>
          <a:ln>
            <a:noFill/>
          </a:ln>
          <a:effectLst>
            <a:outerShdw blurRad="57150" rotWithShape="0" algn="bl" dir="5400000" dist="19050">
              <a:srgbClr val="000000"/>
            </a:outerShdw>
          </a:effectLst>
        </p:spPr>
        <p:txBody>
          <a:bodyPr anchorCtr="0" anchor="ctr" bIns="36000" lIns="180000" spcFirstLastPara="1" rIns="180000" wrap="square" tIns="36000">
            <a:noAutofit/>
          </a:bodyPr>
          <a:lstStyle/>
          <a:p>
            <a:pPr indent="0" lvl="0" marL="0" marR="0" rtl="0" algn="ctr">
              <a:lnSpc>
                <a:spcPct val="115000"/>
              </a:lnSpc>
              <a:spcBef>
                <a:spcPts val="0"/>
              </a:spcBef>
              <a:spcAft>
                <a:spcPts val="0"/>
              </a:spcAft>
              <a:buNone/>
            </a:pPr>
            <a:r>
              <a:rPr b="1" i="1" lang="pt-BR">
                <a:solidFill>
                  <a:srgbClr val="FFFFFF"/>
                </a:solidFill>
                <a:latin typeface="Roboto"/>
                <a:ea typeface="Roboto"/>
                <a:cs typeface="Roboto"/>
                <a:sym typeface="Roboto"/>
              </a:rPr>
              <a:t>COALITIONS IN PAKISTAN AND KENYA </a:t>
            </a:r>
            <a:endParaRPr sz="1100" u="none" cap="none" strike="noStrike">
              <a:solidFill>
                <a:srgbClr val="FFFFFF"/>
              </a:solidFill>
              <a:latin typeface="Roboto"/>
              <a:ea typeface="Roboto"/>
              <a:cs typeface="Roboto"/>
              <a:sym typeface="Roboto"/>
            </a:endParaRPr>
          </a:p>
        </p:txBody>
      </p:sp>
      <p:sp>
        <p:nvSpPr>
          <p:cNvPr id="120" name="Google Shape;120;p20"/>
          <p:cNvSpPr/>
          <p:nvPr/>
        </p:nvSpPr>
        <p:spPr>
          <a:xfrm>
            <a:off x="3459000" y="2478349"/>
            <a:ext cx="2226000" cy="1286100"/>
          </a:xfrm>
          <a:prstGeom prst="rect">
            <a:avLst/>
          </a:prstGeom>
          <a:solidFill>
            <a:srgbClr val="BEE5E9"/>
          </a:solidFill>
          <a:ln>
            <a:noFill/>
          </a:ln>
          <a:effectLst>
            <a:outerShdw blurRad="57150" rotWithShape="0" algn="bl" dir="5400000" dist="19050">
              <a:srgbClr val="000000"/>
            </a:outerShdw>
          </a:effectLst>
        </p:spPr>
        <p:txBody>
          <a:bodyPr anchorCtr="0" anchor="ctr" bIns="36000" lIns="36000" spcFirstLastPara="1" rIns="36000" wrap="square" tIns="36000">
            <a:noAutofit/>
          </a:bodyPr>
          <a:lstStyle/>
          <a:p>
            <a:pPr indent="0" lvl="0" marL="0" marR="0" rtl="0" algn="ctr">
              <a:lnSpc>
                <a:spcPct val="115000"/>
              </a:lnSpc>
              <a:spcBef>
                <a:spcPts val="0"/>
              </a:spcBef>
              <a:spcAft>
                <a:spcPts val="0"/>
              </a:spcAft>
              <a:buNone/>
            </a:pPr>
            <a:r>
              <a:rPr b="1" i="1" lang="pt-BR">
                <a:latin typeface="Roboto"/>
                <a:ea typeface="Roboto"/>
                <a:cs typeface="Roboto"/>
                <a:sym typeface="Roboto"/>
              </a:rPr>
              <a:t>TRANSNATIONAL NETWORK</a:t>
            </a:r>
            <a:endParaRPr sz="1100" u="none" cap="none" strike="noStrike">
              <a:solidFill>
                <a:srgbClr val="000000"/>
              </a:solidFill>
              <a:latin typeface="Roboto"/>
              <a:ea typeface="Roboto"/>
              <a:cs typeface="Roboto"/>
              <a:sym typeface="Roboto"/>
            </a:endParaRPr>
          </a:p>
        </p:txBody>
      </p:sp>
      <p:sp>
        <p:nvSpPr>
          <p:cNvPr id="121" name="Google Shape;121;p20"/>
          <p:cNvSpPr/>
          <p:nvPr/>
        </p:nvSpPr>
        <p:spPr>
          <a:xfrm>
            <a:off x="5977900" y="2478349"/>
            <a:ext cx="2226000" cy="1286100"/>
          </a:xfrm>
          <a:prstGeom prst="rect">
            <a:avLst/>
          </a:prstGeom>
          <a:solidFill>
            <a:srgbClr val="BEE5E9"/>
          </a:solidFill>
          <a:ln>
            <a:noFill/>
          </a:ln>
          <a:effectLst>
            <a:outerShdw blurRad="57150" rotWithShape="0" algn="bl" dir="5400000" dist="19050">
              <a:srgbClr val="000000"/>
            </a:outerShdw>
          </a:effectLst>
        </p:spPr>
        <p:txBody>
          <a:bodyPr anchorCtr="0" anchor="ctr" bIns="36000" lIns="180000" spcFirstLastPara="1" rIns="180000" wrap="square" tIns="36000">
            <a:noAutofit/>
          </a:bodyPr>
          <a:lstStyle/>
          <a:p>
            <a:pPr indent="0" lvl="0" marL="0" marR="0" rtl="0" algn="ctr">
              <a:lnSpc>
                <a:spcPct val="115000"/>
              </a:lnSpc>
              <a:spcBef>
                <a:spcPts val="0"/>
              </a:spcBef>
              <a:spcAft>
                <a:spcPts val="0"/>
              </a:spcAft>
              <a:buNone/>
            </a:pPr>
            <a:r>
              <a:rPr b="1" i="1" lang="pt-BR">
                <a:latin typeface="Roboto"/>
                <a:ea typeface="Roboto"/>
                <a:cs typeface="Roboto"/>
                <a:sym typeface="Roboto"/>
              </a:rPr>
              <a:t>GLOBAL PUBLIC GOODS</a:t>
            </a:r>
            <a:endParaRPr sz="1100" u="none" cap="none" strike="noStrike">
              <a:solidFill>
                <a:srgbClr val="000000"/>
              </a:solidFill>
              <a:latin typeface="Roboto"/>
              <a:ea typeface="Roboto"/>
              <a:cs typeface="Roboto"/>
              <a:sym typeface="Roboto"/>
            </a:endParaRPr>
          </a:p>
        </p:txBody>
      </p:sp>
      <p:sp>
        <p:nvSpPr>
          <p:cNvPr id="122" name="Google Shape;122;p20"/>
          <p:cNvSpPr txBox="1"/>
          <p:nvPr/>
        </p:nvSpPr>
        <p:spPr>
          <a:xfrm>
            <a:off x="657225" y="1138188"/>
            <a:ext cx="7651500" cy="7959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Clr>
                <a:schemeClr val="dk1"/>
              </a:buClr>
              <a:buSzPts val="1100"/>
              <a:buFont typeface="Arial"/>
              <a:buNone/>
            </a:pPr>
            <a:r>
              <a:rPr lang="pt-BR" sz="1800">
                <a:solidFill>
                  <a:srgbClr val="595959"/>
                </a:solidFill>
                <a:latin typeface="Roboto"/>
                <a:ea typeface="Roboto"/>
                <a:cs typeface="Roboto"/>
                <a:sym typeface="Roboto"/>
              </a:rPr>
              <a:t>The Fellowship Programme is coming to an end, but the </a:t>
            </a:r>
            <a:endParaRPr sz="1800">
              <a:solidFill>
                <a:srgbClr val="595959"/>
              </a:solidFill>
              <a:latin typeface="Roboto"/>
              <a:ea typeface="Roboto"/>
              <a:cs typeface="Roboto"/>
              <a:sym typeface="Roboto"/>
            </a:endParaRPr>
          </a:p>
          <a:p>
            <a:pPr indent="0" lvl="0" marL="0" rtl="0" algn="ctr">
              <a:lnSpc>
                <a:spcPct val="115000"/>
              </a:lnSpc>
              <a:spcBef>
                <a:spcPts val="0"/>
              </a:spcBef>
              <a:spcAft>
                <a:spcPts val="0"/>
              </a:spcAft>
              <a:buClr>
                <a:schemeClr val="dk1"/>
              </a:buClr>
              <a:buSzPts val="1100"/>
              <a:buFont typeface="Arial"/>
              <a:buNone/>
            </a:pPr>
            <a:r>
              <a:rPr b="1" lang="pt-BR" sz="1900">
                <a:solidFill>
                  <a:srgbClr val="A64D79"/>
                </a:solidFill>
                <a:latin typeface="Roboto"/>
                <a:ea typeface="Roboto"/>
                <a:cs typeface="Roboto"/>
                <a:sym typeface="Roboto"/>
              </a:rPr>
              <a:t>South-South work continues</a:t>
            </a:r>
            <a:endParaRPr b="1" sz="1900">
              <a:solidFill>
                <a:srgbClr val="A64D79"/>
              </a:solidFill>
              <a:latin typeface="Roboto"/>
              <a:ea typeface="Roboto"/>
              <a:cs typeface="Roboto"/>
              <a:sym typeface="Roboto"/>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6" name="Shape 126"/>
        <p:cNvGrpSpPr/>
        <p:nvPr/>
      </p:nvGrpSpPr>
      <p:grpSpPr>
        <a:xfrm>
          <a:off x="0" y="0"/>
          <a:ext cx="0" cy="0"/>
          <a:chOff x="0" y="0"/>
          <a:chExt cx="0" cy="0"/>
        </a:xfrm>
      </p:grpSpPr>
      <p:sp>
        <p:nvSpPr>
          <p:cNvPr id="127" name="Google Shape;127;p21"/>
          <p:cNvSpPr txBox="1"/>
          <p:nvPr/>
        </p:nvSpPr>
        <p:spPr>
          <a:xfrm>
            <a:off x="569125" y="1058975"/>
            <a:ext cx="4990200" cy="30645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Clr>
                <a:schemeClr val="dk1"/>
              </a:buClr>
              <a:buSzPts val="1100"/>
              <a:buFont typeface="Arial"/>
              <a:buNone/>
            </a:pPr>
            <a:r>
              <a:rPr lang="pt-BR" sz="1600">
                <a:solidFill>
                  <a:srgbClr val="595959"/>
                </a:solidFill>
                <a:latin typeface="Roboto"/>
                <a:ea typeface="Roboto"/>
                <a:cs typeface="Roboto"/>
                <a:sym typeface="Roboto"/>
              </a:rPr>
              <a:t>How we can </a:t>
            </a:r>
            <a:r>
              <a:rPr lang="pt-BR" sz="1600">
                <a:solidFill>
                  <a:srgbClr val="FFFFFF"/>
                </a:solidFill>
                <a:highlight>
                  <a:srgbClr val="934279"/>
                </a:highlight>
                <a:latin typeface="Roboto"/>
                <a:ea typeface="Roboto"/>
                <a:cs typeface="Roboto"/>
                <a:sym typeface="Roboto"/>
              </a:rPr>
              <a:t>keep the coalitions</a:t>
            </a:r>
            <a:r>
              <a:rPr lang="pt-BR" sz="1600">
                <a:solidFill>
                  <a:srgbClr val="FFFFFF"/>
                </a:solidFill>
                <a:latin typeface="Roboto"/>
                <a:ea typeface="Roboto"/>
                <a:cs typeface="Roboto"/>
                <a:sym typeface="Roboto"/>
              </a:rPr>
              <a:t> </a:t>
            </a:r>
            <a:r>
              <a:rPr lang="pt-BR" sz="1600">
                <a:solidFill>
                  <a:srgbClr val="595959"/>
                </a:solidFill>
                <a:latin typeface="Roboto"/>
                <a:ea typeface="Roboto"/>
                <a:cs typeface="Roboto"/>
                <a:sym typeface="Roboto"/>
              </a:rPr>
              <a:t>we </a:t>
            </a:r>
            <a:r>
              <a:rPr lang="pt-BR" sz="1600">
                <a:solidFill>
                  <a:srgbClr val="595959"/>
                </a:solidFill>
                <a:latin typeface="Roboto"/>
                <a:ea typeface="Roboto"/>
                <a:cs typeface="Roboto"/>
                <a:sym typeface="Roboto"/>
              </a:rPr>
              <a:t>created alive and vibrant </a:t>
            </a:r>
            <a:r>
              <a:rPr lang="pt-BR" sz="1600">
                <a:solidFill>
                  <a:srgbClr val="595959"/>
                </a:solidFill>
                <a:latin typeface="Roboto"/>
                <a:ea typeface="Roboto"/>
                <a:cs typeface="Roboto"/>
                <a:sym typeface="Roboto"/>
              </a:rPr>
              <a:t>in the long-run</a:t>
            </a:r>
            <a:endParaRPr sz="1600">
              <a:solidFill>
                <a:srgbClr val="595959"/>
              </a:solidFill>
              <a:latin typeface="Roboto"/>
              <a:ea typeface="Roboto"/>
              <a:cs typeface="Roboto"/>
              <a:sym typeface="Roboto"/>
            </a:endParaRPr>
          </a:p>
          <a:p>
            <a:pPr indent="0" lvl="0" marL="0" rtl="0" algn="l">
              <a:lnSpc>
                <a:spcPct val="115000"/>
              </a:lnSpc>
              <a:spcBef>
                <a:spcPts val="0"/>
              </a:spcBef>
              <a:spcAft>
                <a:spcPts val="0"/>
              </a:spcAft>
              <a:buClr>
                <a:schemeClr val="dk1"/>
              </a:buClr>
              <a:buSzPts val="1100"/>
              <a:buFont typeface="Arial"/>
              <a:buNone/>
            </a:pPr>
            <a:r>
              <a:t/>
            </a:r>
            <a:endParaRPr sz="1100">
              <a:solidFill>
                <a:srgbClr val="595959"/>
              </a:solidFill>
              <a:latin typeface="Roboto"/>
              <a:ea typeface="Roboto"/>
              <a:cs typeface="Roboto"/>
              <a:sym typeface="Roboto"/>
            </a:endParaRPr>
          </a:p>
          <a:p>
            <a:pPr indent="-311150" lvl="0" marL="457200" rtl="0" algn="l">
              <a:lnSpc>
                <a:spcPct val="115000"/>
              </a:lnSpc>
              <a:spcBef>
                <a:spcPts val="0"/>
              </a:spcBef>
              <a:spcAft>
                <a:spcPts val="0"/>
              </a:spcAft>
              <a:buClr>
                <a:srgbClr val="595959"/>
              </a:buClr>
              <a:buSzPts val="1300"/>
              <a:buFont typeface="Roboto"/>
              <a:buChar char="●"/>
            </a:pPr>
            <a:r>
              <a:rPr lang="pt-BR" sz="1300">
                <a:solidFill>
                  <a:srgbClr val="595959"/>
                </a:solidFill>
                <a:latin typeface="Roboto"/>
                <a:ea typeface="Roboto"/>
                <a:cs typeface="Roboto"/>
                <a:sym typeface="Roboto"/>
              </a:rPr>
              <a:t>Recap of the </a:t>
            </a:r>
            <a:r>
              <a:rPr b="1" lang="pt-BR" sz="1300">
                <a:solidFill>
                  <a:srgbClr val="595959"/>
                </a:solidFill>
                <a:latin typeface="Roboto"/>
                <a:ea typeface="Roboto"/>
                <a:cs typeface="Roboto"/>
                <a:sym typeface="Roboto"/>
              </a:rPr>
              <a:t>premises for building coalitions for education reforms</a:t>
            </a:r>
            <a:r>
              <a:rPr lang="pt-BR" sz="1300">
                <a:solidFill>
                  <a:srgbClr val="595959"/>
                </a:solidFill>
                <a:latin typeface="Roboto"/>
                <a:ea typeface="Roboto"/>
                <a:cs typeface="Roboto"/>
                <a:sym typeface="Roboto"/>
              </a:rPr>
              <a:t> we discussed in the immersion trip</a:t>
            </a:r>
            <a:endParaRPr sz="1300">
              <a:solidFill>
                <a:srgbClr val="595959"/>
              </a:solidFill>
              <a:latin typeface="Roboto"/>
              <a:ea typeface="Roboto"/>
              <a:cs typeface="Roboto"/>
              <a:sym typeface="Roboto"/>
            </a:endParaRPr>
          </a:p>
          <a:p>
            <a:pPr indent="-311150" lvl="0" marL="457200" rtl="0" algn="l">
              <a:lnSpc>
                <a:spcPct val="115000"/>
              </a:lnSpc>
              <a:spcBef>
                <a:spcPts val="1200"/>
              </a:spcBef>
              <a:spcAft>
                <a:spcPts val="0"/>
              </a:spcAft>
              <a:buClr>
                <a:srgbClr val="595959"/>
              </a:buClr>
              <a:buSzPts val="1300"/>
              <a:buFont typeface="Roboto"/>
              <a:buChar char="●"/>
            </a:pPr>
            <a:r>
              <a:rPr b="1" lang="pt-BR" sz="1300">
                <a:solidFill>
                  <a:srgbClr val="595959"/>
                </a:solidFill>
                <a:latin typeface="Roboto"/>
                <a:ea typeface="Roboto"/>
                <a:cs typeface="Roboto"/>
                <a:sym typeface="Roboto"/>
              </a:rPr>
              <a:t>Alice Ribeiro</a:t>
            </a:r>
            <a:r>
              <a:rPr lang="pt-BR" sz="1300">
                <a:solidFill>
                  <a:srgbClr val="595959"/>
                </a:solidFill>
                <a:latin typeface="Roboto"/>
                <a:ea typeface="Roboto"/>
                <a:cs typeface="Roboto"/>
                <a:sym typeface="Roboto"/>
              </a:rPr>
              <a:t> (Movement for the National Learning Standards) will give her </a:t>
            </a:r>
            <a:r>
              <a:rPr b="1" lang="pt-BR" sz="1300">
                <a:solidFill>
                  <a:srgbClr val="595959"/>
                </a:solidFill>
                <a:latin typeface="Roboto"/>
                <a:ea typeface="Roboto"/>
                <a:cs typeface="Roboto"/>
                <a:sym typeface="Roboto"/>
              </a:rPr>
              <a:t>expert advice</a:t>
            </a:r>
            <a:r>
              <a:rPr lang="pt-BR" sz="1300">
                <a:solidFill>
                  <a:srgbClr val="595959"/>
                </a:solidFill>
                <a:latin typeface="Roboto"/>
                <a:ea typeface="Roboto"/>
                <a:cs typeface="Roboto"/>
                <a:sym typeface="Roboto"/>
              </a:rPr>
              <a:t> on how to keep a </a:t>
            </a:r>
            <a:r>
              <a:rPr lang="pt-BR" sz="1300">
                <a:solidFill>
                  <a:srgbClr val="595959"/>
                </a:solidFill>
                <a:latin typeface="Roboto"/>
                <a:ea typeface="Roboto"/>
                <a:cs typeface="Roboto"/>
                <a:sym typeface="Roboto"/>
              </a:rPr>
              <a:t>coalition</a:t>
            </a:r>
            <a:r>
              <a:rPr lang="pt-BR" sz="1300">
                <a:solidFill>
                  <a:srgbClr val="595959"/>
                </a:solidFill>
                <a:latin typeface="Roboto"/>
                <a:ea typeface="Roboto"/>
                <a:cs typeface="Roboto"/>
                <a:sym typeface="Roboto"/>
              </a:rPr>
              <a:t> vibrant and going </a:t>
            </a:r>
            <a:endParaRPr sz="1300">
              <a:solidFill>
                <a:srgbClr val="595959"/>
              </a:solidFill>
              <a:latin typeface="Roboto"/>
              <a:ea typeface="Roboto"/>
              <a:cs typeface="Roboto"/>
              <a:sym typeface="Roboto"/>
            </a:endParaRPr>
          </a:p>
          <a:p>
            <a:pPr indent="-311150" lvl="0" marL="457200" rtl="0" algn="l">
              <a:lnSpc>
                <a:spcPct val="115000"/>
              </a:lnSpc>
              <a:spcBef>
                <a:spcPts val="1200"/>
              </a:spcBef>
              <a:spcAft>
                <a:spcPts val="300"/>
              </a:spcAft>
              <a:buClr>
                <a:srgbClr val="595959"/>
              </a:buClr>
              <a:buSzPts val="1300"/>
              <a:buFont typeface="Roboto"/>
              <a:buChar char="●"/>
            </a:pPr>
            <a:r>
              <a:rPr lang="pt-BR" sz="1300">
                <a:solidFill>
                  <a:srgbClr val="595959"/>
                </a:solidFill>
                <a:latin typeface="Roboto"/>
                <a:ea typeface="Roboto"/>
                <a:cs typeface="Roboto"/>
                <a:sym typeface="Roboto"/>
              </a:rPr>
              <a:t>We will then </a:t>
            </a:r>
            <a:r>
              <a:rPr b="1" lang="pt-BR" sz="1300">
                <a:solidFill>
                  <a:srgbClr val="595959"/>
                </a:solidFill>
                <a:latin typeface="Roboto"/>
                <a:ea typeface="Roboto"/>
                <a:cs typeface="Roboto"/>
                <a:sym typeface="Roboto"/>
              </a:rPr>
              <a:t>collect &amp; share </a:t>
            </a:r>
            <a:r>
              <a:rPr b="1" lang="pt-BR" sz="1300">
                <a:solidFill>
                  <a:srgbClr val="595959"/>
                </a:solidFill>
                <a:latin typeface="Roboto"/>
                <a:ea typeface="Roboto"/>
                <a:cs typeface="Roboto"/>
                <a:sym typeface="Roboto"/>
              </a:rPr>
              <a:t>with the group </a:t>
            </a:r>
            <a:r>
              <a:rPr b="1" lang="pt-BR" sz="1300">
                <a:solidFill>
                  <a:srgbClr val="595959"/>
                </a:solidFill>
                <a:latin typeface="Roboto"/>
                <a:ea typeface="Roboto"/>
                <a:cs typeface="Roboto"/>
                <a:sym typeface="Roboto"/>
              </a:rPr>
              <a:t>your view</a:t>
            </a:r>
            <a:r>
              <a:rPr lang="pt-BR" sz="1300">
                <a:solidFill>
                  <a:srgbClr val="595959"/>
                </a:solidFill>
                <a:latin typeface="Roboto"/>
                <a:ea typeface="Roboto"/>
                <a:cs typeface="Roboto"/>
                <a:sym typeface="Roboto"/>
              </a:rPr>
              <a:t> on where we are in the coalition / what we should prioritise in the new, coming phase </a:t>
            </a:r>
            <a:endParaRPr sz="1300">
              <a:solidFill>
                <a:srgbClr val="595959"/>
              </a:solidFill>
              <a:latin typeface="Roboto"/>
              <a:ea typeface="Roboto"/>
              <a:cs typeface="Roboto"/>
              <a:sym typeface="Roboto"/>
            </a:endParaRPr>
          </a:p>
        </p:txBody>
      </p:sp>
      <p:cxnSp>
        <p:nvCxnSpPr>
          <p:cNvPr id="128" name="Google Shape;128;p21"/>
          <p:cNvCxnSpPr/>
          <p:nvPr/>
        </p:nvCxnSpPr>
        <p:spPr>
          <a:xfrm flipH="1" rot="10800000">
            <a:off x="0" y="575950"/>
            <a:ext cx="2174700" cy="2400"/>
          </a:xfrm>
          <a:prstGeom prst="straightConnector1">
            <a:avLst/>
          </a:prstGeom>
          <a:noFill/>
          <a:ln cap="flat" cmpd="sng" w="9525">
            <a:solidFill>
              <a:srgbClr val="934279"/>
            </a:solidFill>
            <a:prstDash val="solid"/>
            <a:round/>
            <a:headEnd len="med" w="med" type="none"/>
            <a:tailEnd len="med" w="med" type="none"/>
          </a:ln>
        </p:spPr>
      </p:cxnSp>
      <p:sp>
        <p:nvSpPr>
          <p:cNvPr id="129" name="Google Shape;129;p21"/>
          <p:cNvSpPr txBox="1"/>
          <p:nvPr/>
        </p:nvSpPr>
        <p:spPr>
          <a:xfrm>
            <a:off x="120025" y="105675"/>
            <a:ext cx="74523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pt-BR">
                <a:solidFill>
                  <a:srgbClr val="595959"/>
                </a:solidFill>
                <a:latin typeface="Roboto"/>
                <a:ea typeface="Roboto"/>
                <a:cs typeface="Roboto"/>
                <a:sym typeface="Roboto"/>
              </a:rPr>
              <a:t>LOOKING AHEAD </a:t>
            </a:r>
            <a:endParaRPr b="1">
              <a:solidFill>
                <a:srgbClr val="595959"/>
              </a:solidFill>
              <a:latin typeface="Roboto"/>
              <a:ea typeface="Roboto"/>
              <a:cs typeface="Roboto"/>
              <a:sym typeface="Roboto"/>
            </a:endParaRPr>
          </a:p>
        </p:txBody>
      </p:sp>
      <p:pic>
        <p:nvPicPr>
          <p:cNvPr id="130" name="Google Shape;130;p21"/>
          <p:cNvPicPr preferRelativeResize="0"/>
          <p:nvPr/>
        </p:nvPicPr>
        <p:blipFill>
          <a:blip r:embed="rId3">
            <a:alphaModFix/>
          </a:blip>
          <a:stretch>
            <a:fillRect/>
          </a:stretch>
        </p:blipFill>
        <p:spPr>
          <a:xfrm>
            <a:off x="6177100" y="2655360"/>
            <a:ext cx="2467374" cy="1644514"/>
          </a:xfrm>
          <a:prstGeom prst="rect">
            <a:avLst/>
          </a:prstGeom>
          <a:noFill/>
          <a:ln>
            <a:noFill/>
          </a:ln>
        </p:spPr>
      </p:pic>
      <p:pic>
        <p:nvPicPr>
          <p:cNvPr id="131" name="Google Shape;131;p21"/>
          <p:cNvPicPr preferRelativeResize="0"/>
          <p:nvPr/>
        </p:nvPicPr>
        <p:blipFill>
          <a:blip r:embed="rId4">
            <a:alphaModFix/>
          </a:blip>
          <a:stretch>
            <a:fillRect/>
          </a:stretch>
        </p:blipFill>
        <p:spPr>
          <a:xfrm>
            <a:off x="6177101" y="843625"/>
            <a:ext cx="2467374" cy="1644514"/>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5" name="Shape 135"/>
        <p:cNvGrpSpPr/>
        <p:nvPr/>
      </p:nvGrpSpPr>
      <p:grpSpPr>
        <a:xfrm>
          <a:off x="0" y="0"/>
          <a:ext cx="0" cy="0"/>
          <a:chOff x="0" y="0"/>
          <a:chExt cx="0" cy="0"/>
        </a:xfrm>
      </p:grpSpPr>
      <p:pic>
        <p:nvPicPr>
          <p:cNvPr id="136" name="Google Shape;136;p22"/>
          <p:cNvPicPr preferRelativeResize="0"/>
          <p:nvPr/>
        </p:nvPicPr>
        <p:blipFill rotWithShape="1">
          <a:blip r:embed="rId3">
            <a:alphaModFix/>
          </a:blip>
          <a:srcRect b="40227" l="18496" r="20420" t="13544"/>
          <a:stretch/>
        </p:blipFill>
        <p:spPr>
          <a:xfrm>
            <a:off x="0" y="0"/>
            <a:ext cx="2975376" cy="3378499"/>
          </a:xfrm>
          <a:prstGeom prst="rect">
            <a:avLst/>
          </a:prstGeom>
          <a:noFill/>
          <a:ln>
            <a:noFill/>
          </a:ln>
        </p:spPr>
      </p:pic>
      <p:pic>
        <p:nvPicPr>
          <p:cNvPr id="137" name="Google Shape;137;p22"/>
          <p:cNvPicPr preferRelativeResize="0"/>
          <p:nvPr/>
        </p:nvPicPr>
        <p:blipFill rotWithShape="1">
          <a:blip r:embed="rId4">
            <a:alphaModFix/>
          </a:blip>
          <a:srcRect b="27385" l="0" r="0" t="13936"/>
          <a:stretch/>
        </p:blipFill>
        <p:spPr>
          <a:xfrm>
            <a:off x="2975375" y="0"/>
            <a:ext cx="3373000" cy="2969298"/>
          </a:xfrm>
          <a:prstGeom prst="rect">
            <a:avLst/>
          </a:prstGeom>
          <a:noFill/>
          <a:ln>
            <a:noFill/>
          </a:ln>
        </p:spPr>
      </p:pic>
      <p:pic>
        <p:nvPicPr>
          <p:cNvPr id="138" name="Google Shape;138;p22"/>
          <p:cNvPicPr preferRelativeResize="0"/>
          <p:nvPr/>
        </p:nvPicPr>
        <p:blipFill rotWithShape="1">
          <a:blip r:embed="rId5">
            <a:alphaModFix/>
          </a:blip>
          <a:srcRect b="54637" l="8264" r="11575" t="9811"/>
          <a:stretch/>
        </p:blipFill>
        <p:spPr>
          <a:xfrm>
            <a:off x="2975374" y="2969300"/>
            <a:ext cx="3267401" cy="2174198"/>
          </a:xfrm>
          <a:prstGeom prst="rect">
            <a:avLst/>
          </a:prstGeom>
          <a:noFill/>
          <a:ln>
            <a:noFill/>
          </a:ln>
        </p:spPr>
      </p:pic>
      <p:pic>
        <p:nvPicPr>
          <p:cNvPr id="139" name="Google Shape;139;p22"/>
          <p:cNvPicPr preferRelativeResize="0"/>
          <p:nvPr/>
        </p:nvPicPr>
        <p:blipFill rotWithShape="1">
          <a:blip r:embed="rId6">
            <a:alphaModFix/>
          </a:blip>
          <a:srcRect b="33324" l="10595" r="7329" t="20082"/>
          <a:stretch/>
        </p:blipFill>
        <p:spPr>
          <a:xfrm>
            <a:off x="6348375" y="0"/>
            <a:ext cx="2795626" cy="2381399"/>
          </a:xfrm>
          <a:prstGeom prst="rect">
            <a:avLst/>
          </a:prstGeom>
          <a:noFill/>
          <a:ln>
            <a:noFill/>
          </a:ln>
        </p:spPr>
      </p:pic>
      <p:pic>
        <p:nvPicPr>
          <p:cNvPr id="140" name="Google Shape;140;p22"/>
          <p:cNvPicPr preferRelativeResize="0"/>
          <p:nvPr/>
        </p:nvPicPr>
        <p:blipFill rotWithShape="1">
          <a:blip r:embed="rId7">
            <a:alphaModFix/>
          </a:blip>
          <a:srcRect b="24557" l="4524" r="1807" t="16197"/>
          <a:stretch/>
        </p:blipFill>
        <p:spPr>
          <a:xfrm>
            <a:off x="6233575" y="2381400"/>
            <a:ext cx="2910415" cy="2762102"/>
          </a:xfrm>
          <a:prstGeom prst="rect">
            <a:avLst/>
          </a:prstGeom>
          <a:noFill/>
          <a:ln>
            <a:noFill/>
          </a:ln>
        </p:spPr>
      </p:pic>
      <p:pic>
        <p:nvPicPr>
          <p:cNvPr id="141" name="Google Shape;141;p22"/>
          <p:cNvPicPr preferRelativeResize="0"/>
          <p:nvPr/>
        </p:nvPicPr>
        <p:blipFill rotWithShape="1">
          <a:blip r:embed="rId5">
            <a:alphaModFix/>
          </a:blip>
          <a:srcRect b="12207" l="12240" r="11921" t="58333"/>
          <a:stretch/>
        </p:blipFill>
        <p:spPr>
          <a:xfrm>
            <a:off x="0" y="3347900"/>
            <a:ext cx="3080976" cy="1795604"/>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5" name="Shape 145"/>
        <p:cNvGrpSpPr/>
        <p:nvPr/>
      </p:nvGrpSpPr>
      <p:grpSpPr>
        <a:xfrm>
          <a:off x="0" y="0"/>
          <a:ext cx="0" cy="0"/>
          <a:chOff x="0" y="0"/>
          <a:chExt cx="0" cy="0"/>
        </a:xfrm>
      </p:grpSpPr>
      <p:pic>
        <p:nvPicPr>
          <p:cNvPr id="146" name="Google Shape;146;p23"/>
          <p:cNvPicPr preferRelativeResize="0"/>
          <p:nvPr/>
        </p:nvPicPr>
        <p:blipFill rotWithShape="1">
          <a:blip r:embed="rId3">
            <a:alphaModFix/>
          </a:blip>
          <a:srcRect b="3121" l="3486" r="1247" t="5059"/>
          <a:stretch/>
        </p:blipFill>
        <p:spPr>
          <a:xfrm>
            <a:off x="5587212" y="0"/>
            <a:ext cx="3556787" cy="5143501"/>
          </a:xfrm>
          <a:prstGeom prst="rect">
            <a:avLst/>
          </a:prstGeom>
          <a:noFill/>
          <a:ln>
            <a:noFill/>
          </a:ln>
        </p:spPr>
      </p:pic>
      <p:pic>
        <p:nvPicPr>
          <p:cNvPr id="147" name="Google Shape;147;p23"/>
          <p:cNvPicPr preferRelativeResize="0"/>
          <p:nvPr/>
        </p:nvPicPr>
        <p:blipFill rotWithShape="1">
          <a:blip r:embed="rId4">
            <a:alphaModFix/>
          </a:blip>
          <a:srcRect b="0" l="9018" r="4266" t="0"/>
          <a:stretch/>
        </p:blipFill>
        <p:spPr>
          <a:xfrm>
            <a:off x="2705100" y="0"/>
            <a:ext cx="2972677" cy="5143501"/>
          </a:xfrm>
          <a:prstGeom prst="rect">
            <a:avLst/>
          </a:prstGeom>
          <a:noFill/>
          <a:ln>
            <a:noFill/>
          </a:ln>
        </p:spPr>
      </p:pic>
      <p:pic>
        <p:nvPicPr>
          <p:cNvPr id="148" name="Google Shape;148;p23"/>
          <p:cNvPicPr preferRelativeResize="0"/>
          <p:nvPr/>
        </p:nvPicPr>
        <p:blipFill rotWithShape="1">
          <a:blip r:embed="rId5">
            <a:alphaModFix/>
          </a:blip>
          <a:srcRect b="5295" l="13710" r="21706" t="12858"/>
          <a:stretch/>
        </p:blipFill>
        <p:spPr>
          <a:xfrm>
            <a:off x="-1" y="0"/>
            <a:ext cx="2705102" cy="5143501"/>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